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76"/>
  </p:notesMasterIdLst>
  <p:handoutMasterIdLst>
    <p:handoutMasterId r:id="rId77"/>
  </p:handoutMasterIdLst>
  <p:sldIdLst>
    <p:sldId id="301" r:id="rId3"/>
    <p:sldId id="306" r:id="rId4"/>
    <p:sldId id="307" r:id="rId5"/>
    <p:sldId id="308" r:id="rId6"/>
    <p:sldId id="309" r:id="rId7"/>
    <p:sldId id="310" r:id="rId8"/>
    <p:sldId id="311" r:id="rId9"/>
    <p:sldId id="312" r:id="rId10"/>
    <p:sldId id="313" r:id="rId11"/>
    <p:sldId id="314" r:id="rId12"/>
    <p:sldId id="315" r:id="rId13"/>
    <p:sldId id="316" r:id="rId14"/>
    <p:sldId id="317" r:id="rId15"/>
    <p:sldId id="376" r:id="rId16"/>
    <p:sldId id="318" r:id="rId17"/>
    <p:sldId id="319" r:id="rId18"/>
    <p:sldId id="320" r:id="rId19"/>
    <p:sldId id="321" r:id="rId20"/>
    <p:sldId id="322" r:id="rId21"/>
    <p:sldId id="323" r:id="rId22"/>
    <p:sldId id="324" r:id="rId23"/>
    <p:sldId id="325" r:id="rId24"/>
    <p:sldId id="326" r:id="rId25"/>
    <p:sldId id="327" r:id="rId26"/>
    <p:sldId id="328" r:id="rId27"/>
    <p:sldId id="329" r:id="rId28"/>
    <p:sldId id="330" r:id="rId29"/>
    <p:sldId id="331" r:id="rId30"/>
    <p:sldId id="332" r:id="rId31"/>
    <p:sldId id="333" r:id="rId32"/>
    <p:sldId id="334" r:id="rId33"/>
    <p:sldId id="335" r:id="rId34"/>
    <p:sldId id="336" r:id="rId35"/>
    <p:sldId id="337" r:id="rId36"/>
    <p:sldId id="338" r:id="rId37"/>
    <p:sldId id="339" r:id="rId38"/>
    <p:sldId id="340" r:id="rId39"/>
    <p:sldId id="341" r:id="rId40"/>
    <p:sldId id="342" r:id="rId41"/>
    <p:sldId id="343" r:id="rId42"/>
    <p:sldId id="344" r:id="rId43"/>
    <p:sldId id="345" r:id="rId44"/>
    <p:sldId id="377" r:id="rId45"/>
    <p:sldId id="346" r:id="rId46"/>
    <p:sldId id="347" r:id="rId47"/>
    <p:sldId id="348" r:id="rId48"/>
    <p:sldId id="349" r:id="rId49"/>
    <p:sldId id="350" r:id="rId50"/>
    <p:sldId id="351" r:id="rId51"/>
    <p:sldId id="352" r:id="rId52"/>
    <p:sldId id="353" r:id="rId53"/>
    <p:sldId id="354" r:id="rId54"/>
    <p:sldId id="355" r:id="rId55"/>
    <p:sldId id="356" r:id="rId56"/>
    <p:sldId id="357" r:id="rId57"/>
    <p:sldId id="358" r:id="rId58"/>
    <p:sldId id="359" r:id="rId59"/>
    <p:sldId id="360" r:id="rId60"/>
    <p:sldId id="361" r:id="rId61"/>
    <p:sldId id="362" r:id="rId62"/>
    <p:sldId id="363" r:id="rId63"/>
    <p:sldId id="364" r:id="rId64"/>
    <p:sldId id="365" r:id="rId65"/>
    <p:sldId id="366" r:id="rId66"/>
    <p:sldId id="367" r:id="rId67"/>
    <p:sldId id="368" r:id="rId68"/>
    <p:sldId id="369" r:id="rId69"/>
    <p:sldId id="370" r:id="rId70"/>
    <p:sldId id="371" r:id="rId71"/>
    <p:sldId id="372" r:id="rId72"/>
    <p:sldId id="373" r:id="rId73"/>
    <p:sldId id="375" r:id="rId74"/>
    <p:sldId id="305" r:id="rId75"/>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03" userDrawn="1">
          <p15:clr>
            <a:srgbClr val="A4A3A4"/>
          </p15:clr>
        </p15:guide>
        <p15:guide id="2" pos="27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59" autoAdjust="0"/>
    <p:restoredTop sz="86364" autoAdjust="0"/>
  </p:normalViewPr>
  <p:slideViewPr>
    <p:cSldViewPr snapToGrid="0" snapToObjects="1">
      <p:cViewPr varScale="1">
        <p:scale>
          <a:sx n="63" d="100"/>
          <a:sy n="63" d="100"/>
        </p:scale>
        <p:origin x="906" y="72"/>
      </p:cViewPr>
      <p:guideLst>
        <p:guide orient="horz" pos="1003"/>
        <p:guide pos="27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commentAuthors" Target="commentAuthors.xml"/><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image" Target="../media/image13.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image" Target="../media/image15.w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9.wmf"/><Relationship Id="rId1" Type="http://schemas.openxmlformats.org/officeDocument/2006/relationships/image" Target="../media/image18.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6.wmf"/><Relationship Id="rId2" Type="http://schemas.openxmlformats.org/officeDocument/2006/relationships/image" Target="../media/image25.wmf"/><Relationship Id="rId1" Type="http://schemas.openxmlformats.org/officeDocument/2006/relationships/image" Target="../media/image24.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7.w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2/7/2018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wmf>
</file>

<file path=ppt/media/image14.wmf>
</file>

<file path=ppt/media/image15.wmf>
</file>

<file path=ppt/media/image16.wmf>
</file>

<file path=ppt/media/image17.png>
</file>

<file path=ppt/media/image18.wmf>
</file>

<file path=ppt/media/image19.wmf>
</file>

<file path=ppt/media/image2.png>
</file>

<file path=ppt/media/image20.png>
</file>

<file path=ppt/media/image21.png>
</file>

<file path=ppt/media/image22.png>
</file>

<file path=ppt/media/image23.png>
</file>

<file path=ppt/media/image24.wmf>
</file>

<file path=ppt/media/image25.wmf>
</file>

<file path=ppt/media/image26.wmf>
</file>

<file path=ppt/media/image27.wmf>
</file>

<file path=ppt/media/image28.png>
</file>

<file path=ppt/media/image29.wmf>
</file>

<file path=ppt/media/image3.png>
</file>

<file path=ppt/media/image30.png>
</file>

<file path=ppt/media/image31.png>
</file>

<file path=ppt/media/image32.png>
</file>

<file path=ppt/media/image33.jpg>
</file>

<file path=ppt/media/image34.jpg>
</file>

<file path=ppt/media/image35.png>
</file>

<file path=ppt/media/image36.jp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jpg>
</file>

<file path=ppt/media/image47.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b="0" dirty="0" smtClean="0"/>
              <a:t>Slide 2 is a list of textbook LO numbers and statements.</a:t>
            </a:r>
            <a:endParaRPr lang="en-US" b="0"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236231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t>Slide 3 is a list of textbook LO numbers and statements.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78435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arning Objective">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extLst>
      <p:ext uri="{BB962C8B-B14F-4D97-AF65-F5344CB8AC3E}">
        <p14:creationId xmlns:p14="http://schemas.microsoft.com/office/powerpoint/2010/main" val="975226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1"/>
            <a:ext cx="8229600" cy="13716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
        <p:nvSpPr>
          <p:cNvPr id="4" name="Content Placeholder"/>
          <p:cNvSpPr txBox="1">
            <a:spLocks noGrp="1"/>
          </p:cNvSpPr>
          <p:nvPr>
            <p:ph type="body" idx="10"/>
          </p:nvPr>
        </p:nvSpPr>
        <p:spPr>
          <a:xfrm>
            <a:off x="457200" y="3164542"/>
            <a:ext cx="8229600" cy="13716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
        <p:nvSpPr>
          <p:cNvPr id="5" name="Content Placeholder"/>
          <p:cNvSpPr txBox="1">
            <a:spLocks noGrp="1"/>
          </p:cNvSpPr>
          <p:nvPr>
            <p:ph type="body" idx="11"/>
          </p:nvPr>
        </p:nvSpPr>
        <p:spPr>
          <a:xfrm>
            <a:off x="457200" y="4728884"/>
            <a:ext cx="8229600" cy="13716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extLst>
      <p:ext uri="{BB962C8B-B14F-4D97-AF65-F5344CB8AC3E}">
        <p14:creationId xmlns:p14="http://schemas.microsoft.com/office/powerpoint/2010/main" val="3920088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4479498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5">
            <a:alphaModFix/>
          </a:blip>
          <a:srcRect/>
          <a:stretch/>
        </p:blipFill>
        <p:spPr>
          <a:xfrm>
            <a:off x="443972" y="6429709"/>
            <a:ext cx="917999" cy="279914"/>
          </a:xfrm>
          <a:prstGeom prst="rect">
            <a:avLst/>
          </a:prstGeom>
          <a:noFill/>
          <a:ln>
            <a:noFill/>
          </a:ln>
        </p:spPr>
      </p:pic>
      <p:sp>
        <p:nvSpPr>
          <p:cNvPr id="16" name="Shape 16"/>
          <p:cNvSpPr txBox="1"/>
          <p:nvPr/>
        </p:nvSpPr>
        <p:spPr>
          <a:xfrm>
            <a:off x="1600200" y="6429344"/>
            <a:ext cx="7162799" cy="200054"/>
          </a:xfrm>
          <a:prstGeom prst="rect">
            <a:avLst/>
          </a:prstGeom>
          <a:noFill/>
          <a:ln>
            <a:noFill/>
          </a:ln>
        </p:spPr>
        <p:txBody>
          <a:bodyPr lIns="91425" tIns="45700" rIns="91425" bIns="45700" anchor="t" anchorCtr="0">
            <a:noAutofit/>
          </a:bodyPr>
          <a:lstStyle/>
          <a:p>
            <a:pPr algn="r"/>
            <a:r>
              <a:rPr lang="en-US" altLang="en-US" sz="1200" dirty="0" smtClean="0">
                <a:solidFill>
                  <a:schemeClr val="tx1"/>
                </a:solidFill>
                <a:latin typeface="Verdana"/>
                <a:ea typeface="Verdana" panose="020B0604030504040204" pitchFamily="34" charset="0"/>
                <a:cs typeface="Verdana" panose="020B0604030504040204" pitchFamily="34" charset="0"/>
              </a:rPr>
              <a:t>Copyright © 2018, 2014, 2011 Pearson Education, Inc. All Rights 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71" r:id="rId4"/>
    <p:sldLayoutId id="2147483667" r:id="rId5"/>
    <p:sldLayoutId id="2147483670" r:id="rId6"/>
    <p:sldLayoutId id="2147483668" r:id="rId7"/>
    <p:sldLayoutId id="2147483669" r:id="rId8"/>
    <p:sldLayoutId id="2147483651" r:id="rId9"/>
    <p:sldLayoutId id="2147483654" r:id="rId10"/>
    <p:sldLayoutId id="2147483655" r:id="rId11"/>
    <p:sldLayoutId id="2147483656" r:id="rId12"/>
    <p:sldLayoutId id="214748365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3">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image" Target="../media/image14.wmf"/><Relationship Id="rId5" Type="http://schemas.openxmlformats.org/officeDocument/2006/relationships/oleObject" Target="../embeddings/oleObject2.bin"/><Relationship Id="rId4" Type="http://schemas.openxmlformats.org/officeDocument/2006/relationships/image" Target="../media/image13.wmf"/></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2.vml"/><Relationship Id="rId6" Type="http://schemas.openxmlformats.org/officeDocument/2006/relationships/image" Target="../media/image16.wmf"/><Relationship Id="rId5" Type="http://schemas.openxmlformats.org/officeDocument/2006/relationships/oleObject" Target="../embeddings/oleObject4.bin"/><Relationship Id="rId4" Type="http://schemas.openxmlformats.org/officeDocument/2006/relationships/image" Target="../media/image15.wmf"/></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19.wmf"/><Relationship Id="rId5" Type="http://schemas.openxmlformats.org/officeDocument/2006/relationships/oleObject" Target="../embeddings/oleObject6.bin"/><Relationship Id="rId4" Type="http://schemas.openxmlformats.org/officeDocument/2006/relationships/image" Target="../media/image18.wmf"/></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26.wmf"/><Relationship Id="rId3" Type="http://schemas.openxmlformats.org/officeDocument/2006/relationships/oleObject" Target="../embeddings/oleObject7.bin"/><Relationship Id="rId7" Type="http://schemas.openxmlformats.org/officeDocument/2006/relationships/oleObject" Target="../embeddings/oleObject9.bin"/><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image" Target="../media/image25.wmf"/><Relationship Id="rId5" Type="http://schemas.openxmlformats.org/officeDocument/2006/relationships/oleObject" Target="../embeddings/oleObject8.bin"/><Relationship Id="rId4" Type="http://schemas.openxmlformats.org/officeDocument/2006/relationships/image" Target="../media/image24.wmf"/></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7.xml"/><Relationship Id="rId1" Type="http://schemas.openxmlformats.org/officeDocument/2006/relationships/vmlDrawing" Target="../drawings/vmlDrawing5.vml"/><Relationship Id="rId5" Type="http://schemas.openxmlformats.org/officeDocument/2006/relationships/image" Target="../media/image28.png"/><Relationship Id="rId4" Type="http://schemas.openxmlformats.org/officeDocument/2006/relationships/image" Target="../media/image27.w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3.xml"/><Relationship Id="rId1" Type="http://schemas.openxmlformats.org/officeDocument/2006/relationships/vmlDrawing" Target="../drawings/vmlDrawing6.vml"/><Relationship Id="rId5" Type="http://schemas.openxmlformats.org/officeDocument/2006/relationships/image" Target="../media/image30.png"/><Relationship Id="rId4" Type="http://schemas.openxmlformats.org/officeDocument/2006/relationships/image" Target="../media/image29.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gapminder.org/" TargetMode="External"/><Relationship Id="rId2" Type="http://schemas.openxmlformats.org/officeDocument/2006/relationships/image" Target="../media/image41.pn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hyperlink" Target="https://www.gartner.com/" TargetMode="Externa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hyperlink" Target="http://www.teradatauniversitynetwork.com/" TargetMode="External"/><Relationship Id="rId1" Type="http://schemas.openxmlformats.org/officeDocument/2006/relationships/slideLayout" Target="../slideLayouts/slideLayout5.xml"/></Relationships>
</file>

<file path=ppt/slides/_rels/slide64.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6.xml.rels><?xml version="1.0" encoding="UTF-8" standalone="yes"?>
<Relationships xmlns="http://schemas.openxmlformats.org/package/2006/relationships"><Relationship Id="rId2" Type="http://schemas.openxmlformats.org/officeDocument/2006/relationships/image" Target="../media/image46.jp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32735"/>
            <a:ext cx="8363663" cy="1038801"/>
          </a:xfrm>
        </p:spPr>
        <p:txBody>
          <a:bodyPr anchor="ctr"/>
          <a:lstStyle/>
          <a:p>
            <a:r>
              <a:rPr lang="en-US" dirty="0"/>
              <a:t>Business Intelligence, Analytics, and Data Science: A Managerial Perspective</a:t>
            </a:r>
            <a:endParaRPr lang="en-US" dirty="0">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57200" y="1171536"/>
            <a:ext cx="8229600" cy="478970"/>
          </a:xfrm>
        </p:spPr>
        <p:txBody>
          <a:bodyPr/>
          <a:lstStyle/>
          <a:p>
            <a:r>
              <a:rPr lang="en-US" dirty="0">
                <a:latin typeface="+mn-lt"/>
              </a:rPr>
              <a:t>Fourth</a:t>
            </a:r>
            <a:r>
              <a:rPr lang="en-US" dirty="0" smtClean="0">
                <a:latin typeface="+mn-lt"/>
              </a:rPr>
              <a:t> </a:t>
            </a:r>
            <a:r>
              <a:rPr lang="en-US" dirty="0">
                <a:latin typeface="+mn-lt"/>
              </a:rPr>
              <a:t>Edition</a:t>
            </a:r>
          </a:p>
        </p:txBody>
      </p:sp>
      <p:sp>
        <p:nvSpPr>
          <p:cNvPr id="4" name="Text Placeholder 3"/>
          <p:cNvSpPr>
            <a:spLocks noGrp="1"/>
          </p:cNvSpPr>
          <p:nvPr>
            <p:ph type="body" idx="2"/>
          </p:nvPr>
        </p:nvSpPr>
        <p:spPr>
          <a:xfrm>
            <a:off x="5029200" y="1923051"/>
            <a:ext cx="3657600" cy="1102032"/>
          </a:xfrm>
        </p:spPr>
        <p:txBody>
          <a:bodyPr/>
          <a:lstStyle/>
          <a:p>
            <a:pPr lvl="0" algn="ctr"/>
            <a:r>
              <a:rPr lang="en-US" b="1" dirty="0">
                <a:latin typeface="+mn-lt"/>
              </a:rPr>
              <a:t>Chapter </a:t>
            </a:r>
            <a:r>
              <a:rPr lang="en-US" b="1" dirty="0" smtClean="0">
                <a:latin typeface="+mn-lt"/>
              </a:rPr>
              <a:t>2</a:t>
            </a:r>
            <a:endParaRPr lang="en-US" b="1" dirty="0">
              <a:latin typeface="+mn-lt"/>
            </a:endParaRPr>
          </a:p>
        </p:txBody>
      </p:sp>
      <p:sp>
        <p:nvSpPr>
          <p:cNvPr id="5" name="Text Placeholder 4"/>
          <p:cNvSpPr>
            <a:spLocks noGrp="1"/>
          </p:cNvSpPr>
          <p:nvPr>
            <p:ph type="body" idx="3"/>
          </p:nvPr>
        </p:nvSpPr>
        <p:spPr>
          <a:xfrm>
            <a:off x="5029200" y="3114461"/>
            <a:ext cx="3657600" cy="1867293"/>
          </a:xfrm>
        </p:spPr>
        <p:txBody>
          <a:bodyPr/>
          <a:lstStyle/>
          <a:p>
            <a:pPr algn="ctr"/>
            <a:r>
              <a:rPr lang="en-US" dirty="0">
                <a:latin typeface="+mn-lt"/>
              </a:rPr>
              <a:t>Descriptive Analytics I: Nature of Data, </a:t>
            </a:r>
            <a:r>
              <a:rPr lang="en-US" dirty="0" smtClean="0">
                <a:latin typeface="+mn-lt"/>
              </a:rPr>
              <a:t>Statistical Modeling</a:t>
            </a:r>
            <a:r>
              <a:rPr lang="en-US" dirty="0">
                <a:latin typeface="+mn-lt"/>
              </a:rPr>
              <a:t>, and Visualization</a:t>
            </a:r>
          </a:p>
        </p:txBody>
      </p:sp>
      <p:pic>
        <p:nvPicPr>
          <p:cNvPr id="8" name="Picture 7" descr="Front Cover: Business Intelligence, Analytics, and Data Science: A Managerial Perspective Fourth Edition by Sharda, Delen and Turban."/>
          <p:cNvPicPr>
            <a:picLocks noChangeAspect="1"/>
          </p:cNvPicPr>
          <p:nvPr/>
        </p:nvPicPr>
        <p:blipFill>
          <a:blip r:embed="rId3"/>
          <a:stretch>
            <a:fillRect/>
          </a:stretch>
        </p:blipFill>
        <p:spPr>
          <a:xfrm>
            <a:off x="748552" y="1790180"/>
            <a:ext cx="3395831" cy="4458220"/>
          </a:xfrm>
          <a:prstGeom prst="rect">
            <a:avLst/>
          </a:prstGeom>
          <a:ln w="9525">
            <a:solidFill>
              <a:schemeClr val="tx1"/>
            </a:solidFill>
          </a:ln>
          <a:effectLst/>
        </p:spPr>
      </p:pic>
      <p:sp>
        <p:nvSpPr>
          <p:cNvPr id="6" name="Text Placeholder 5"/>
          <p:cNvSpPr>
            <a:spLocks noGrp="1"/>
          </p:cNvSpPr>
          <p:nvPr>
            <p:ph type="body" idx="13"/>
          </p:nvPr>
        </p:nvSpPr>
        <p:spPr>
          <a:xfrm>
            <a:off x="2784142" y="6474315"/>
            <a:ext cx="6036720" cy="171990"/>
          </a:xfrm>
        </p:spPr>
        <p:txBody>
          <a:bodyPr anchor="ctr"/>
          <a:lstStyle/>
          <a:p>
            <a:r>
              <a:rPr lang="en-US" altLang="en-US" sz="1200" dirty="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a:ea typeface="Verdana" panose="020B0604030504040204" pitchFamily="34" charset="0"/>
                <a:cs typeface="Verdana" panose="020B0604030504040204" pitchFamily="34" charset="0"/>
              </a:rPr>
              <a:t>2018, 2014, 2011 </a:t>
            </a:r>
            <a:r>
              <a:rPr lang="en-US" altLang="en-US" sz="1200" dirty="0">
                <a:solidFill>
                  <a:schemeClr val="tx1"/>
                </a:solidFill>
                <a:latin typeface="Verdana"/>
                <a:ea typeface="Verdana" panose="020B0604030504040204" pitchFamily="34" charset="0"/>
                <a:cs typeface="Verdana" panose="020B0604030504040204" pitchFamily="34" charset="0"/>
              </a:rPr>
              <a:t>Pearson Education, Inc. All Rights </a:t>
            </a:r>
            <a:r>
              <a:rPr lang="en-US" altLang="en-US" sz="1200" dirty="0" smtClean="0">
                <a:solidFill>
                  <a:schemeClr val="tx1"/>
                </a:solidFill>
                <a:latin typeface="Verdana"/>
                <a:ea typeface="Verdana" panose="020B0604030504040204" pitchFamily="34" charset="0"/>
                <a:cs typeface="Verdana" panose="020B0604030504040204" pitchFamily="34" charset="0"/>
              </a:rPr>
              <a:t>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
        <p:nvSpPr>
          <p:cNvPr id="7" name="TextBox 6"/>
          <p:cNvSpPr txBox="1"/>
          <p:nvPr/>
        </p:nvSpPr>
        <p:spPr>
          <a:xfrm>
            <a:off x="5545394" y="4981754"/>
            <a:ext cx="2521974" cy="830997"/>
          </a:xfrm>
          <a:prstGeom prst="rect">
            <a:avLst/>
          </a:prstGeom>
          <a:noFill/>
        </p:spPr>
        <p:txBody>
          <a:bodyPr wrap="square" rtlCol="0">
            <a:spAutoFit/>
          </a:bodyPr>
          <a:lstStyle/>
          <a:p>
            <a:r>
              <a:rPr lang="en-IN" sz="1200" dirty="0">
                <a:solidFill>
                  <a:schemeClr val="bg1"/>
                </a:solidFill>
                <a:latin typeface="+mn-lt"/>
              </a:rPr>
              <a:t>Slides in this presentation contain hyperlinks. JAWS users should be able to get a list of links by using INSERT+F7</a:t>
            </a:r>
          </a:p>
        </p:txBody>
      </p:sp>
    </p:spTree>
    <p:extLst>
      <p:ext uri="{BB962C8B-B14F-4D97-AF65-F5344CB8AC3E}">
        <p14:creationId xmlns:p14="http://schemas.microsoft.com/office/powerpoint/2010/main" val="41404159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2.1</a:t>
            </a:r>
            <a:endParaRPr lang="en-US" dirty="0"/>
          </a:p>
        </p:txBody>
      </p:sp>
      <p:sp>
        <p:nvSpPr>
          <p:cNvPr id="3" name="Text Placeholder 2"/>
          <p:cNvSpPr>
            <a:spLocks noGrp="1"/>
          </p:cNvSpPr>
          <p:nvPr>
            <p:ph type="body" idx="1"/>
          </p:nvPr>
        </p:nvSpPr>
        <p:spPr/>
        <p:txBody>
          <a:bodyPr/>
          <a:lstStyle/>
          <a:p>
            <a:pPr marL="0" indent="0">
              <a:buNone/>
            </a:pPr>
            <a:r>
              <a:rPr lang="en-US" sz="2400" b="1" dirty="0">
                <a:latin typeface="+mn-lt"/>
              </a:rPr>
              <a:t>Medical Device Company Ensures Product Quality While Saving Money</a:t>
            </a:r>
            <a:endParaRPr lang="en-US" sz="2400" b="1" dirty="0" smtClean="0">
              <a:latin typeface="+mn-lt"/>
            </a:endParaRPr>
          </a:p>
          <a:p>
            <a:pPr marL="0" indent="0">
              <a:buNone/>
            </a:pPr>
            <a:r>
              <a:rPr lang="en-US" sz="2400" b="1" dirty="0" smtClean="0">
                <a:latin typeface="+mn-lt"/>
              </a:rPr>
              <a:t>Questions </a:t>
            </a:r>
            <a:r>
              <a:rPr lang="en-US" sz="2400" b="1" dirty="0">
                <a:latin typeface="+mn-lt"/>
              </a:rPr>
              <a:t>for Discussion</a:t>
            </a:r>
          </a:p>
          <a:p>
            <a:pPr marL="432000" indent="-432000">
              <a:buFont typeface="+mj-lt"/>
              <a:buAutoNum type="arabicPeriod"/>
            </a:pPr>
            <a:r>
              <a:rPr lang="en-US" sz="2400" dirty="0" smtClean="0">
                <a:latin typeface="+mn-lt"/>
              </a:rPr>
              <a:t>What were the main challenges for the medical device company? Were they market or technology driven?</a:t>
            </a:r>
          </a:p>
          <a:p>
            <a:pPr marL="432000" indent="-432000">
              <a:buFont typeface="+mj-lt"/>
              <a:buAutoNum type="arabicPeriod"/>
            </a:pPr>
            <a:r>
              <a:rPr lang="en-US" sz="2400" dirty="0" smtClean="0">
                <a:latin typeface="+mn-lt"/>
              </a:rPr>
              <a:t>What was the proposed solution?</a:t>
            </a:r>
          </a:p>
          <a:p>
            <a:pPr marL="432000" indent="-432000">
              <a:buFont typeface="+mj-lt"/>
              <a:buAutoNum type="arabicPeriod"/>
            </a:pPr>
            <a:r>
              <a:rPr lang="en-US" sz="2400" dirty="0" smtClean="0">
                <a:latin typeface="+mn-lt"/>
              </a:rPr>
              <a:t>What were the results? What do you think was the real return on investment (R</a:t>
            </a:r>
            <a:r>
              <a:rPr lang="en-US" sz="100" dirty="0" smtClean="0">
                <a:latin typeface="+mn-lt"/>
              </a:rPr>
              <a:t> </a:t>
            </a:r>
            <a:r>
              <a:rPr lang="en-US" sz="2400" dirty="0" smtClean="0">
                <a:latin typeface="+mn-lt"/>
              </a:rPr>
              <a:t>O</a:t>
            </a:r>
            <a:r>
              <a:rPr lang="en-US" sz="100" dirty="0" smtClean="0">
                <a:latin typeface="+mn-lt"/>
              </a:rPr>
              <a:t> </a:t>
            </a:r>
            <a:r>
              <a:rPr lang="en-US" sz="2400" dirty="0" smtClean="0">
                <a:latin typeface="+mn-lt"/>
              </a:rPr>
              <a:t>I)?</a:t>
            </a:r>
            <a:endParaRPr lang="en-US" sz="2400" dirty="0">
              <a:latin typeface="+mn-lt"/>
            </a:endParaRPr>
          </a:p>
        </p:txBody>
      </p:sp>
    </p:spTree>
    <p:extLst>
      <p:ext uri="{BB962C8B-B14F-4D97-AF65-F5344CB8AC3E}">
        <p14:creationId xmlns:p14="http://schemas.microsoft.com/office/powerpoint/2010/main" val="1708243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The Art and Science of Data </a:t>
            </a:r>
            <a:r>
              <a:rPr lang="en-US" sz="3000" dirty="0" smtClean="0"/>
              <a:t>Preprocessing </a:t>
            </a:r>
            <a:r>
              <a:rPr lang="en-US" sz="2000" b="0" dirty="0" smtClean="0"/>
              <a:t>(1 of 2)</a:t>
            </a:r>
            <a:endParaRPr lang="en-US" sz="2000" b="0" dirty="0"/>
          </a:p>
        </p:txBody>
      </p:sp>
      <p:sp>
        <p:nvSpPr>
          <p:cNvPr id="3" name="Text Placeholder 2"/>
          <p:cNvSpPr>
            <a:spLocks noGrp="1"/>
          </p:cNvSpPr>
          <p:nvPr>
            <p:ph type="body" idx="1"/>
          </p:nvPr>
        </p:nvSpPr>
        <p:spPr>
          <a:xfrm>
            <a:off x="457200" y="1600200"/>
            <a:ext cx="8229600" cy="4653116"/>
          </a:xfrm>
        </p:spPr>
        <p:txBody>
          <a:bodyPr/>
          <a:lstStyle/>
          <a:p>
            <a:r>
              <a:rPr lang="en-US" sz="2400" dirty="0">
                <a:latin typeface="+mn-lt"/>
              </a:rPr>
              <a:t>The real-world data is dirty, misaligned, overly complex, and </a:t>
            </a:r>
            <a:r>
              <a:rPr lang="en-US" sz="2400" dirty="0" smtClean="0">
                <a:latin typeface="+mn-lt"/>
              </a:rPr>
              <a:t>inaccurate</a:t>
            </a:r>
            <a:endParaRPr lang="en-US" sz="2400" dirty="0">
              <a:latin typeface="+mn-lt"/>
            </a:endParaRPr>
          </a:p>
          <a:p>
            <a:pPr marL="741600" lvl="1" indent="-284400"/>
            <a:r>
              <a:rPr lang="en-US" sz="2400" dirty="0">
                <a:latin typeface="+mn-lt"/>
              </a:rPr>
              <a:t>Not ready for analytics!</a:t>
            </a:r>
          </a:p>
          <a:p>
            <a:r>
              <a:rPr lang="en-US" sz="2400" dirty="0">
                <a:latin typeface="+mn-lt"/>
              </a:rPr>
              <a:t>Readying the data for analytics is needed</a:t>
            </a:r>
          </a:p>
          <a:p>
            <a:pPr marL="741600" lvl="1" indent="-284400"/>
            <a:r>
              <a:rPr lang="en-US" sz="2400" dirty="0">
                <a:latin typeface="+mn-lt"/>
              </a:rPr>
              <a:t>Data </a:t>
            </a:r>
            <a:r>
              <a:rPr lang="en-US" sz="2400" dirty="0" smtClean="0">
                <a:latin typeface="+mn-lt"/>
              </a:rPr>
              <a:t>preprocessing</a:t>
            </a:r>
            <a:endParaRPr lang="en-US" sz="2400" dirty="0">
              <a:latin typeface="+mn-lt"/>
            </a:endParaRPr>
          </a:p>
          <a:p>
            <a:pPr marL="1144800" lvl="2" indent="-230400"/>
            <a:r>
              <a:rPr lang="en-US" sz="2400" dirty="0">
                <a:latin typeface="+mn-lt"/>
              </a:rPr>
              <a:t>Data consolidation</a:t>
            </a:r>
          </a:p>
          <a:p>
            <a:pPr marL="1144800" lvl="2" indent="-230400"/>
            <a:r>
              <a:rPr lang="en-US" sz="2400" dirty="0">
                <a:latin typeface="+mn-lt"/>
              </a:rPr>
              <a:t>Data cleaning</a:t>
            </a:r>
          </a:p>
          <a:p>
            <a:pPr marL="1144800" lvl="2" indent="-230400"/>
            <a:r>
              <a:rPr lang="en-US" sz="2400" dirty="0">
                <a:latin typeface="+mn-lt"/>
              </a:rPr>
              <a:t>Data transformation</a:t>
            </a:r>
          </a:p>
          <a:p>
            <a:pPr marL="1144800" lvl="2" indent="-230400"/>
            <a:r>
              <a:rPr lang="en-US" sz="2400" dirty="0">
                <a:latin typeface="+mn-lt"/>
              </a:rPr>
              <a:t>Data reduction</a:t>
            </a:r>
          </a:p>
          <a:p>
            <a:r>
              <a:rPr lang="en-US" sz="2400" dirty="0">
                <a:latin typeface="+mn-lt"/>
              </a:rPr>
              <a:t>Art – it develops and improves with </a:t>
            </a:r>
            <a:r>
              <a:rPr lang="en-US" sz="2400" dirty="0" smtClean="0">
                <a:latin typeface="+mn-lt"/>
              </a:rPr>
              <a:t>experience</a:t>
            </a:r>
            <a:endParaRPr lang="en-US" sz="2400" dirty="0">
              <a:latin typeface="+mn-lt"/>
            </a:endParaRPr>
          </a:p>
        </p:txBody>
      </p:sp>
    </p:spTree>
    <p:extLst>
      <p:ext uri="{BB962C8B-B14F-4D97-AF65-F5344CB8AC3E}">
        <p14:creationId xmlns:p14="http://schemas.microsoft.com/office/powerpoint/2010/main" val="3126928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229600" cy="1097279"/>
          </a:xfrm>
        </p:spPr>
        <p:txBody>
          <a:bodyPr/>
          <a:lstStyle/>
          <a:p>
            <a:r>
              <a:rPr lang="en-US" sz="3000" dirty="0"/>
              <a:t>The Art and Science of Data </a:t>
            </a:r>
            <a:r>
              <a:rPr lang="en-US" sz="3000" dirty="0" smtClean="0"/>
              <a:t>Preprocessing</a:t>
            </a:r>
            <a:r>
              <a:rPr lang="en-US" sz="3000" dirty="0"/>
              <a:t> </a:t>
            </a:r>
            <a:r>
              <a:rPr lang="en-US" sz="2000" b="0" dirty="0" smtClean="0"/>
              <a:t>(2 </a:t>
            </a:r>
            <a:r>
              <a:rPr lang="en-US" sz="2000" b="0" dirty="0"/>
              <a:t>of 2)</a:t>
            </a:r>
          </a:p>
        </p:txBody>
      </p:sp>
      <p:sp>
        <p:nvSpPr>
          <p:cNvPr id="3" name="Text Placeholder 2"/>
          <p:cNvSpPr>
            <a:spLocks noGrp="1"/>
          </p:cNvSpPr>
          <p:nvPr>
            <p:ph type="body" idx="1"/>
          </p:nvPr>
        </p:nvSpPr>
        <p:spPr>
          <a:xfrm>
            <a:off x="457200" y="1600200"/>
            <a:ext cx="4645742" cy="4525963"/>
          </a:xfrm>
        </p:spPr>
        <p:txBody>
          <a:bodyPr/>
          <a:lstStyle/>
          <a:p>
            <a:r>
              <a:rPr lang="en-US" sz="2400" dirty="0">
                <a:latin typeface="+mn-lt"/>
              </a:rPr>
              <a:t>Data </a:t>
            </a:r>
            <a:r>
              <a:rPr lang="en-US" sz="2400" dirty="0" smtClean="0">
                <a:latin typeface="+mn-lt"/>
              </a:rPr>
              <a:t>reduction</a:t>
            </a:r>
          </a:p>
          <a:p>
            <a:pPr marL="0" indent="0">
              <a:buNone/>
            </a:pPr>
            <a:r>
              <a:rPr lang="en-US" sz="2400" dirty="0" smtClean="0">
                <a:solidFill>
                  <a:schemeClr val="tx2"/>
                </a:solidFill>
                <a:latin typeface="+mn-lt"/>
              </a:rPr>
              <a:t>1. </a:t>
            </a:r>
            <a:r>
              <a:rPr lang="en-US" sz="2400" dirty="0" smtClean="0">
                <a:latin typeface="+mn-lt"/>
              </a:rPr>
              <a:t>Variables</a:t>
            </a:r>
          </a:p>
          <a:p>
            <a:pPr marL="741600" lvl="1" indent="-284400"/>
            <a:r>
              <a:rPr lang="en-US" sz="2400" dirty="0" smtClean="0">
                <a:latin typeface="+mn-lt"/>
              </a:rPr>
              <a:t>Dimensional reduction</a:t>
            </a:r>
          </a:p>
          <a:p>
            <a:pPr marL="741600" lvl="1" indent="-284400"/>
            <a:r>
              <a:rPr lang="en-US" sz="2400" dirty="0" smtClean="0">
                <a:latin typeface="+mn-lt"/>
              </a:rPr>
              <a:t>Variable selection</a:t>
            </a:r>
          </a:p>
          <a:p>
            <a:pPr marL="0" lvl="1" indent="0">
              <a:buNone/>
            </a:pPr>
            <a:r>
              <a:rPr lang="en-US" sz="2400" dirty="0" smtClean="0">
                <a:solidFill>
                  <a:schemeClr val="tx2"/>
                </a:solidFill>
                <a:latin typeface="+mn-lt"/>
              </a:rPr>
              <a:t>2.</a:t>
            </a:r>
            <a:r>
              <a:rPr lang="en-US" sz="2400" dirty="0" smtClean="0">
                <a:latin typeface="+mn-lt"/>
              </a:rPr>
              <a:t> Cases/samples</a:t>
            </a:r>
            <a:endParaRPr lang="en-US" sz="2400" dirty="0">
              <a:latin typeface="+mn-lt"/>
            </a:endParaRPr>
          </a:p>
          <a:p>
            <a:pPr marL="741600" lvl="1" indent="-284400"/>
            <a:r>
              <a:rPr lang="en-US" sz="2400" dirty="0">
                <a:latin typeface="+mn-lt"/>
              </a:rPr>
              <a:t>Sampling</a:t>
            </a:r>
          </a:p>
          <a:p>
            <a:pPr marL="741600" lvl="1" indent="-284400"/>
            <a:r>
              <a:rPr lang="en-US" sz="2400" dirty="0">
                <a:latin typeface="+mn-lt"/>
              </a:rPr>
              <a:t>Balancing / stratification</a:t>
            </a:r>
          </a:p>
        </p:txBody>
      </p:sp>
      <p:pic>
        <p:nvPicPr>
          <p:cNvPr id="4" name="Picture 3" descr="A flowchart shows a data preprocessing steps. Raw data sources, O L T P, web data, legacy D B, and social data, goes through the following process before becoming a well formed data or DW. Data consolidation, collect data, select data, and integrate data. Data cleaning, impute values, reduce noise, and eliminate duplicates. Data transformation, normalize data, discretize data, and create attributes. Data reduction, reduce dimension, reduce volume, and balance data. Once data is well formed, it can go back to any of the states mentioned as feedback. "/>
          <p:cNvPicPr>
            <a:picLocks noChangeAspect="1"/>
          </p:cNvPicPr>
          <p:nvPr/>
        </p:nvPicPr>
        <p:blipFill>
          <a:blip r:embed="rId2"/>
          <a:stretch>
            <a:fillRect/>
          </a:stretch>
        </p:blipFill>
        <p:spPr>
          <a:xfrm>
            <a:off x="6307142" y="1647430"/>
            <a:ext cx="1588414" cy="4739088"/>
          </a:xfrm>
          <a:prstGeom prst="rect">
            <a:avLst/>
          </a:prstGeom>
        </p:spPr>
      </p:pic>
    </p:spTree>
    <p:extLst>
      <p:ext uri="{BB962C8B-B14F-4D97-AF65-F5344CB8AC3E}">
        <p14:creationId xmlns:p14="http://schemas.microsoft.com/office/powerpoint/2010/main" val="38373035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Data Preprocessing Tasks and Methods </a:t>
            </a:r>
            <a:r>
              <a:rPr lang="en-US" sz="2000" b="0" dirty="0" smtClean="0"/>
              <a:t>(1 of 3)</a:t>
            </a:r>
            <a:endParaRPr lang="en-US" sz="2000" b="0" dirty="0"/>
          </a:p>
        </p:txBody>
      </p:sp>
      <p:sp>
        <p:nvSpPr>
          <p:cNvPr id="7" name="Text Placeholder 6"/>
          <p:cNvSpPr>
            <a:spLocks noGrp="1"/>
          </p:cNvSpPr>
          <p:nvPr>
            <p:ph type="body" idx="1"/>
          </p:nvPr>
        </p:nvSpPr>
        <p:spPr>
          <a:xfrm>
            <a:off x="457200" y="1600200"/>
            <a:ext cx="8450826" cy="862781"/>
          </a:xfrm>
        </p:spPr>
        <p:txBody>
          <a:bodyPr/>
          <a:lstStyle/>
          <a:p>
            <a:pPr marL="0" indent="0">
              <a:buNone/>
              <a:tabLst>
                <a:tab pos="0" algn="l"/>
              </a:tabLst>
            </a:pPr>
            <a:r>
              <a:rPr lang="en-US" sz="2200" b="1" dirty="0" smtClean="0">
                <a:latin typeface="+mn-lt"/>
              </a:rPr>
              <a:t>Table 2.1</a:t>
            </a:r>
            <a:r>
              <a:rPr lang="en-US" sz="2200" dirty="0" smtClean="0">
                <a:latin typeface="+mn-lt"/>
              </a:rPr>
              <a:t> </a:t>
            </a:r>
            <a:r>
              <a:rPr lang="en-US" sz="2200" dirty="0">
                <a:latin typeface="+mn-lt"/>
              </a:rPr>
              <a:t>A Summary of Data Preprocessing Tasks and Potential Methods</a:t>
            </a:r>
          </a:p>
        </p:txBody>
      </p:sp>
      <p:graphicFrame>
        <p:nvGraphicFramePr>
          <p:cNvPr id="4" name="Table 3"/>
          <p:cNvGraphicFramePr>
            <a:graphicFrameLocks noGrp="1"/>
          </p:cNvGraphicFramePr>
          <p:nvPr>
            <p:extLst>
              <p:ext uri="{D42A27DB-BD31-4B8C-83A1-F6EECF244321}">
                <p14:modId xmlns:p14="http://schemas.microsoft.com/office/powerpoint/2010/main" val="994473046"/>
              </p:ext>
            </p:extLst>
          </p:nvPr>
        </p:nvGraphicFramePr>
        <p:xfrm>
          <a:off x="457201" y="2610462"/>
          <a:ext cx="8229599" cy="3566160"/>
        </p:xfrm>
        <a:graphic>
          <a:graphicData uri="http://schemas.openxmlformats.org/drawingml/2006/table">
            <a:tbl>
              <a:tblPr firstRow="1" bandRow="1">
                <a:tableStyleId>{40F9630F-82C1-40B7-BC3A-925EFCFF5E92}</a:tableStyleId>
              </a:tblPr>
              <a:tblGrid>
                <a:gridCol w="1238864">
                  <a:extLst>
                    <a:ext uri="{9D8B030D-6E8A-4147-A177-3AD203B41FA5}">
                      <a16:colId xmlns:a16="http://schemas.microsoft.com/office/drawing/2014/main" val="1507014970"/>
                    </a:ext>
                  </a:extLst>
                </a:gridCol>
                <a:gridCol w="2448232">
                  <a:extLst>
                    <a:ext uri="{9D8B030D-6E8A-4147-A177-3AD203B41FA5}">
                      <a16:colId xmlns:a16="http://schemas.microsoft.com/office/drawing/2014/main" val="4030556292"/>
                    </a:ext>
                  </a:extLst>
                </a:gridCol>
                <a:gridCol w="4542503">
                  <a:extLst>
                    <a:ext uri="{9D8B030D-6E8A-4147-A177-3AD203B41FA5}">
                      <a16:colId xmlns:a16="http://schemas.microsoft.com/office/drawing/2014/main" val="2117817722"/>
                    </a:ext>
                  </a:extLst>
                </a:gridCol>
              </a:tblGrid>
              <a:tr h="0">
                <a:tc>
                  <a:txBody>
                    <a:bodyPr/>
                    <a:lstStyle/>
                    <a:p>
                      <a:r>
                        <a:rPr lang="en-US" sz="1400" b="1" i="0" u="none" strike="noStrike" cap="none" baseline="0" dirty="0" smtClean="0">
                          <a:solidFill>
                            <a:schemeClr val="dk1"/>
                          </a:solidFill>
                          <a:latin typeface="+mn-lt"/>
                          <a:ea typeface="Arial"/>
                          <a:cs typeface="Arial"/>
                          <a:sym typeface="Arial"/>
                        </a:rPr>
                        <a:t>Main Task</a:t>
                      </a:r>
                      <a:endParaRPr lang="en-US" sz="14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1" i="0" u="none" strike="noStrike" cap="none" baseline="0" dirty="0" smtClean="0">
                          <a:solidFill>
                            <a:schemeClr val="dk1"/>
                          </a:solidFill>
                          <a:latin typeface="+mn-lt"/>
                          <a:ea typeface="Arial"/>
                          <a:cs typeface="Arial"/>
                          <a:sym typeface="Arial"/>
                        </a:rPr>
                        <a:t>Subtasks</a:t>
                      </a:r>
                      <a:endParaRPr lang="en-US" sz="14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1" i="0" u="none" strike="noStrike" cap="none" baseline="0" dirty="0" smtClean="0">
                          <a:solidFill>
                            <a:schemeClr val="dk1"/>
                          </a:solidFill>
                          <a:latin typeface="+mn-lt"/>
                          <a:ea typeface="Arial"/>
                          <a:cs typeface="Arial"/>
                          <a:sym typeface="Arial"/>
                        </a:rPr>
                        <a:t>Popular Methods</a:t>
                      </a:r>
                      <a:endParaRPr lang="en-US" sz="14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7283787"/>
                  </a:ext>
                </a:extLst>
              </a:tr>
              <a:tr h="0">
                <a:tc>
                  <a:txBody>
                    <a:bodyPr/>
                    <a:lstStyle/>
                    <a:p>
                      <a:r>
                        <a:rPr lang="en-US" sz="1400" b="0" i="0" u="none" strike="noStrike" cap="none" baseline="0" dirty="0" smtClean="0">
                          <a:solidFill>
                            <a:schemeClr val="dk1"/>
                          </a:solidFill>
                          <a:latin typeface="+mn-lt"/>
                          <a:ea typeface="Arial"/>
                          <a:cs typeface="Arial"/>
                          <a:sym typeface="Arial"/>
                        </a:rPr>
                        <a:t>Data consolidation</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Access and collect the data</a:t>
                      </a:r>
                    </a:p>
                    <a:p>
                      <a:r>
                        <a:rPr lang="en-US" sz="1400" b="0" i="0" u="none" strike="noStrike" cap="none" baseline="0" dirty="0" smtClean="0">
                          <a:solidFill>
                            <a:schemeClr val="dk1"/>
                          </a:solidFill>
                          <a:latin typeface="+mn-lt"/>
                          <a:ea typeface="Arial"/>
                          <a:cs typeface="Arial"/>
                          <a:sym typeface="Arial"/>
                        </a:rPr>
                        <a:t>Select and filter the data</a:t>
                      </a:r>
                    </a:p>
                    <a:p>
                      <a:r>
                        <a:rPr lang="en-US" sz="1400" b="0" i="0" u="none" strike="noStrike" cap="none" baseline="0" dirty="0" smtClean="0">
                          <a:solidFill>
                            <a:schemeClr val="dk1"/>
                          </a:solidFill>
                          <a:latin typeface="+mn-lt"/>
                          <a:ea typeface="Arial"/>
                          <a:cs typeface="Arial"/>
                          <a:sym typeface="Arial"/>
                        </a:rPr>
                        <a:t>Integrate and unify the data</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Q</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L queries, software agents, Web services.</a:t>
                      </a:r>
                    </a:p>
                    <a:p>
                      <a:r>
                        <a:rPr lang="en-US" sz="1400" b="0" i="0" u="none" strike="noStrike" cap="none" baseline="0" dirty="0" smtClean="0">
                          <a:solidFill>
                            <a:schemeClr val="dk1"/>
                          </a:solidFill>
                          <a:latin typeface="+mn-lt"/>
                          <a:ea typeface="Arial"/>
                          <a:cs typeface="Arial"/>
                          <a:sym typeface="Arial"/>
                        </a:rPr>
                        <a:t>Domain expertise, S</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Q</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L queries, statistical tests.</a:t>
                      </a:r>
                    </a:p>
                    <a:p>
                      <a:r>
                        <a:rPr lang="en-US" sz="1400" b="0" i="0" u="none" strike="noStrike" cap="none" baseline="0" dirty="0" smtClean="0">
                          <a:solidFill>
                            <a:schemeClr val="dk1"/>
                          </a:solidFill>
                          <a:latin typeface="+mn-lt"/>
                          <a:ea typeface="Arial"/>
                          <a:cs typeface="Arial"/>
                          <a:sym typeface="Arial"/>
                        </a:rPr>
                        <a:t>S</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Q</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L queries, domain expertise, ontology-driven data mapping.</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64929178"/>
                  </a:ext>
                </a:extLst>
              </a:tr>
              <a:tr h="0">
                <a:tc>
                  <a:txBody>
                    <a:bodyPr/>
                    <a:lstStyle/>
                    <a:p>
                      <a:r>
                        <a:rPr lang="en-US" sz="1400" b="0" i="0" u="none" strike="noStrike" cap="none" baseline="0" dirty="0" smtClean="0">
                          <a:solidFill>
                            <a:schemeClr val="dk1"/>
                          </a:solidFill>
                          <a:latin typeface="+mn-lt"/>
                          <a:ea typeface="Arial"/>
                          <a:cs typeface="Arial"/>
                          <a:sym typeface="Arial"/>
                        </a:rPr>
                        <a:t>Data cleaning</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Handle missing values in</a:t>
                      </a:r>
                    </a:p>
                    <a:p>
                      <a:r>
                        <a:rPr lang="en-US" sz="1400" b="0" i="0" u="none" strike="noStrike" cap="none" baseline="0" dirty="0" smtClean="0">
                          <a:solidFill>
                            <a:schemeClr val="dk1"/>
                          </a:solidFill>
                          <a:latin typeface="+mn-lt"/>
                          <a:ea typeface="Arial"/>
                          <a:cs typeface="Arial"/>
                          <a:sym typeface="Arial"/>
                        </a:rPr>
                        <a:t>the data</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Fill in missing values (imputations) with most appropriate values (mean, median, min/max, mode, etc.); recode the missing values with a constant such as “M</a:t>
                      </a:r>
                      <a:r>
                        <a:rPr lang="en-US" sz="100" b="0" i="0" u="none" strike="noStrike" cap="none" baseline="0" dirty="0" smtClean="0">
                          <a:solidFill>
                            <a:schemeClr val="dk1"/>
                          </a:solidFill>
                          <a:latin typeface="+mn-lt"/>
                          <a:ea typeface="Arial"/>
                          <a:cs typeface="Arial"/>
                          <a:sym typeface="Arial"/>
                        </a:rPr>
                        <a:t> </a:t>
                      </a:r>
                      <a:r>
                        <a:rPr lang="en-US" sz="1400" b="0" i="0" u="none" strike="noStrike" cap="none" baseline="0" dirty="0" smtClean="0">
                          <a:solidFill>
                            <a:schemeClr val="dk1"/>
                          </a:solidFill>
                          <a:latin typeface="+mn-lt"/>
                          <a:ea typeface="Arial"/>
                          <a:cs typeface="Arial"/>
                          <a:sym typeface="Arial"/>
                        </a:rPr>
                        <a:t>L”; remove the record of the missing value; do nothing.</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16273503"/>
                  </a:ext>
                </a:extLst>
              </a:tr>
              <a:tr h="0">
                <a:tc>
                  <a:txBody>
                    <a:bodyPr/>
                    <a:lstStyle/>
                    <a:p>
                      <a:r>
                        <a:rPr lang="en-US" sz="1400" b="0" i="0" u="none" strike="noStrike" cap="none" baseline="0" dirty="0" smtClean="0">
                          <a:solidFill>
                            <a:schemeClr val="bg1"/>
                          </a:solidFill>
                          <a:latin typeface="+mn-lt"/>
                          <a:ea typeface="Arial"/>
                          <a:cs typeface="Arial"/>
                          <a:sym typeface="Arial"/>
                        </a:rPr>
                        <a:t>Data cleaning</a:t>
                      </a:r>
                      <a:endParaRPr lang="en-US" sz="1400" b="0" i="0" u="none" strike="noStrike" cap="none" dirty="0">
                        <a:solidFill>
                          <a:schemeClr val="bg1"/>
                        </a:solidFill>
                        <a:latin typeface="+mn-lt"/>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Identify and reduce noise in</a:t>
                      </a:r>
                    </a:p>
                    <a:p>
                      <a:r>
                        <a:rPr lang="en-US" sz="1400" b="0" i="0" u="none" strike="noStrike" cap="none" baseline="0" dirty="0" smtClean="0">
                          <a:solidFill>
                            <a:schemeClr val="dk1"/>
                          </a:solidFill>
                          <a:latin typeface="+mn-lt"/>
                          <a:ea typeface="Arial"/>
                          <a:cs typeface="Arial"/>
                          <a:sym typeface="Arial"/>
                        </a:rPr>
                        <a:t>the data</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0" i="0" u="none" strike="noStrike" cap="none" baseline="0" dirty="0" smtClean="0">
                          <a:solidFill>
                            <a:schemeClr val="dk1"/>
                          </a:solidFill>
                          <a:latin typeface="+mn-lt"/>
                          <a:ea typeface="Arial"/>
                          <a:cs typeface="Arial"/>
                          <a:sym typeface="Arial"/>
                        </a:rPr>
                        <a:t>Identify the outliers in data with simple statistical techniques (such as averages and standard deviations) or with cluster analysis; once identified, either remove the outliers or smooth them by using binning, regression, or simple averages.</a:t>
                      </a:r>
                      <a:endParaRPr lang="en-US" sz="14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11718552"/>
                  </a:ext>
                </a:extLst>
              </a:tr>
            </a:tbl>
          </a:graphicData>
        </a:graphic>
      </p:graphicFrame>
    </p:spTree>
    <p:extLst>
      <p:ext uri="{BB962C8B-B14F-4D97-AF65-F5344CB8AC3E}">
        <p14:creationId xmlns:p14="http://schemas.microsoft.com/office/powerpoint/2010/main" val="12776359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3200" dirty="0"/>
              <a:t>Data Preprocessing Tasks and Methods </a:t>
            </a:r>
            <a:r>
              <a:rPr lang="en-US" sz="2000" b="0" dirty="0" smtClean="0"/>
              <a:t>(2 </a:t>
            </a:r>
            <a:r>
              <a:rPr lang="en-US" sz="2000" b="0" dirty="0"/>
              <a:t>of </a:t>
            </a:r>
            <a:r>
              <a:rPr lang="en-US" sz="2000" b="0" dirty="0" smtClean="0"/>
              <a:t>3)</a:t>
            </a:r>
            <a:endParaRPr lang="en-IN" sz="2000" b="0" dirty="0"/>
          </a:p>
        </p:txBody>
      </p:sp>
      <p:graphicFrame>
        <p:nvGraphicFramePr>
          <p:cNvPr id="6" name="Table 5"/>
          <p:cNvGraphicFramePr>
            <a:graphicFrameLocks noGrp="1"/>
          </p:cNvGraphicFramePr>
          <p:nvPr>
            <p:extLst>
              <p:ext uri="{D42A27DB-BD31-4B8C-83A1-F6EECF244321}">
                <p14:modId xmlns:p14="http://schemas.microsoft.com/office/powerpoint/2010/main" val="1735505211"/>
              </p:ext>
            </p:extLst>
          </p:nvPr>
        </p:nvGraphicFramePr>
        <p:xfrm>
          <a:off x="457201" y="1681320"/>
          <a:ext cx="8266470" cy="4023360"/>
        </p:xfrm>
        <a:graphic>
          <a:graphicData uri="http://schemas.openxmlformats.org/drawingml/2006/table">
            <a:tbl>
              <a:tblPr firstRow="1" bandRow="1">
                <a:tableStyleId>{40F9630F-82C1-40B7-BC3A-925EFCFF5E92}</a:tableStyleId>
              </a:tblPr>
              <a:tblGrid>
                <a:gridCol w="1519083">
                  <a:extLst>
                    <a:ext uri="{9D8B030D-6E8A-4147-A177-3AD203B41FA5}">
                      <a16:colId xmlns:a16="http://schemas.microsoft.com/office/drawing/2014/main" val="1507014970"/>
                    </a:ext>
                  </a:extLst>
                </a:gridCol>
                <a:gridCol w="1799303">
                  <a:extLst>
                    <a:ext uri="{9D8B030D-6E8A-4147-A177-3AD203B41FA5}">
                      <a16:colId xmlns:a16="http://schemas.microsoft.com/office/drawing/2014/main" val="4030556292"/>
                    </a:ext>
                  </a:extLst>
                </a:gridCol>
                <a:gridCol w="4948084">
                  <a:extLst>
                    <a:ext uri="{9D8B030D-6E8A-4147-A177-3AD203B41FA5}">
                      <a16:colId xmlns:a16="http://schemas.microsoft.com/office/drawing/2014/main" val="2117817722"/>
                    </a:ext>
                  </a:extLst>
                </a:gridCol>
              </a:tblGrid>
              <a:tr h="0">
                <a:tc>
                  <a:txBody>
                    <a:bodyPr/>
                    <a:lstStyle/>
                    <a:p>
                      <a:r>
                        <a:rPr lang="en-US" sz="1600" b="1" i="0" u="none" strike="noStrike" cap="none" baseline="0" dirty="0" smtClean="0">
                          <a:solidFill>
                            <a:schemeClr val="dk1"/>
                          </a:solidFill>
                          <a:latin typeface="+mn-lt"/>
                          <a:ea typeface="Arial"/>
                          <a:cs typeface="Arial"/>
                          <a:sym typeface="Arial"/>
                        </a:rPr>
                        <a:t>Main Task</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1" i="0" u="none" strike="noStrike" cap="none" baseline="0" dirty="0" smtClean="0">
                          <a:solidFill>
                            <a:schemeClr val="dk1"/>
                          </a:solidFill>
                          <a:latin typeface="+mn-lt"/>
                          <a:ea typeface="Arial"/>
                          <a:cs typeface="Arial"/>
                          <a:sym typeface="Arial"/>
                        </a:rPr>
                        <a:t>Subtasks</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1" i="0" u="none" strike="noStrike" cap="none" baseline="0" dirty="0" smtClean="0">
                          <a:solidFill>
                            <a:schemeClr val="dk1"/>
                          </a:solidFill>
                          <a:latin typeface="+mn-lt"/>
                          <a:ea typeface="Arial"/>
                          <a:cs typeface="Arial"/>
                          <a:sym typeface="Arial"/>
                        </a:rPr>
                        <a:t>Popular Methods</a:t>
                      </a:r>
                      <a:endParaRPr lang="en-US" sz="16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17283787"/>
                  </a:ext>
                </a:extLst>
              </a:tr>
              <a:tr h="0">
                <a:tc>
                  <a:txBody>
                    <a:bodyPr/>
                    <a:lstStyle/>
                    <a:p>
                      <a:r>
                        <a:rPr lang="en-US" sz="1600" b="0" i="0" u="none" strike="noStrike" cap="none" baseline="0" dirty="0" smtClean="0">
                          <a:solidFill>
                            <a:schemeClr val="bg1"/>
                          </a:solidFill>
                          <a:latin typeface="+mn-lt"/>
                          <a:ea typeface="Arial"/>
                          <a:cs typeface="Arial"/>
                          <a:sym typeface="Arial"/>
                        </a:rPr>
                        <a:t>Data cleaning</a:t>
                      </a:r>
                      <a:endParaRPr lang="en-US" sz="1600" b="0" i="0" u="none" strike="noStrike" cap="none" dirty="0">
                        <a:solidFill>
                          <a:schemeClr val="bg1"/>
                        </a:solidFill>
                        <a:latin typeface="+mn-lt"/>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dk1"/>
                          </a:solidFill>
                          <a:latin typeface="+mn-lt"/>
                          <a:ea typeface="Arial"/>
                          <a:cs typeface="Arial"/>
                          <a:sym typeface="Arial"/>
                        </a:rPr>
                        <a:t>Find and eliminate</a:t>
                      </a:r>
                    </a:p>
                    <a:p>
                      <a:r>
                        <a:rPr lang="en-US" sz="1600" b="0" i="0" u="none" strike="noStrike" cap="none" baseline="0" dirty="0" smtClean="0">
                          <a:solidFill>
                            <a:schemeClr val="dk1"/>
                          </a:solidFill>
                          <a:latin typeface="+mn-lt"/>
                          <a:ea typeface="Arial"/>
                          <a:cs typeface="Arial"/>
                          <a:sym typeface="Arial"/>
                        </a:rPr>
                        <a:t>erroneous data</a:t>
                      </a:r>
                      <a:endParaRPr lang="en-US"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dk1"/>
                          </a:solidFill>
                          <a:latin typeface="+mn-lt"/>
                          <a:ea typeface="Arial"/>
                          <a:cs typeface="Arial"/>
                          <a:sym typeface="Arial"/>
                        </a:rPr>
                        <a:t>Identify the erroneous values in data (other than outliers), such as odd values, inconsistent class labels, odd distributions; once identified, use domain expertise to correct the values or remove the records holding the erroneous values.</a:t>
                      </a:r>
                      <a:endParaRPr lang="en-US"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77585805"/>
                  </a:ext>
                </a:extLst>
              </a:tr>
              <a:tr h="0">
                <a:tc>
                  <a:txBody>
                    <a:bodyPr/>
                    <a:lstStyle/>
                    <a:p>
                      <a:r>
                        <a:rPr lang="en-US" sz="1600" b="0" i="0" u="none" strike="noStrike" cap="none" baseline="0" dirty="0" smtClean="0">
                          <a:solidFill>
                            <a:schemeClr val="dk1"/>
                          </a:solidFill>
                          <a:latin typeface="+mn-lt"/>
                          <a:ea typeface="Arial"/>
                          <a:cs typeface="Arial"/>
                          <a:sym typeface="Arial"/>
                        </a:rPr>
                        <a:t>Data transformation</a:t>
                      </a:r>
                      <a:endParaRPr lang="en-US"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dk1"/>
                          </a:solidFill>
                          <a:latin typeface="+mn-lt"/>
                          <a:ea typeface="Arial"/>
                          <a:cs typeface="Arial"/>
                          <a:sym typeface="Arial"/>
                        </a:rPr>
                        <a:t>Normalize the data</a:t>
                      </a:r>
                      <a:endParaRPr lang="en-US"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dk1"/>
                          </a:solidFill>
                          <a:latin typeface="+mn-lt"/>
                          <a:ea typeface="Arial"/>
                          <a:cs typeface="Arial"/>
                          <a:sym typeface="Arial"/>
                        </a:rPr>
                        <a:t>Reduce the range of values in each numerically valued variable to a standard range (e.g., 0 to 1 or -1 to +1) by using a variety of normalization or scaling techniques.</a:t>
                      </a:r>
                      <a:endParaRPr lang="en-US" sz="16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19950662"/>
                  </a:ext>
                </a:extLst>
              </a:tr>
              <a:tr h="0">
                <a:tc>
                  <a:txBody>
                    <a:bodyPr/>
                    <a:lstStyle/>
                    <a:p>
                      <a:r>
                        <a:rPr lang="en-US" sz="1600" b="0" i="0" u="none" strike="noStrike" cap="none" baseline="0" dirty="0" smtClean="0">
                          <a:solidFill>
                            <a:schemeClr val="bg1"/>
                          </a:solidFill>
                          <a:latin typeface="+mn-lt"/>
                          <a:ea typeface="Arial"/>
                          <a:cs typeface="Arial"/>
                          <a:sym typeface="Arial"/>
                        </a:rPr>
                        <a:t>Data transformation</a:t>
                      </a:r>
                      <a:endParaRPr lang="en-US" sz="1600" b="0" i="0" u="none" strike="noStrike" cap="none" dirty="0">
                        <a:solidFill>
                          <a:schemeClr val="bg1"/>
                        </a:solidFill>
                        <a:latin typeface="+mn-lt"/>
                        <a:ea typeface="Arial"/>
                        <a:cs typeface="Arial"/>
                        <a:sym typeface="Aria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tx1"/>
                          </a:solidFill>
                          <a:latin typeface="+mn-lt"/>
                          <a:ea typeface="Arial"/>
                          <a:cs typeface="Arial"/>
                          <a:sym typeface="Arial"/>
                        </a:rPr>
                        <a:t>Discretize or aggregate the</a:t>
                      </a:r>
                    </a:p>
                    <a:p>
                      <a:r>
                        <a:rPr lang="en-US" sz="1600" b="0" i="0" u="none" strike="noStrike" cap="none" baseline="0" dirty="0" smtClean="0">
                          <a:solidFill>
                            <a:schemeClr val="tx1"/>
                          </a:solidFill>
                          <a:latin typeface="+mn-lt"/>
                          <a:ea typeface="Arial"/>
                          <a:cs typeface="Arial"/>
                          <a:sym typeface="Arial"/>
                        </a:rPr>
                        <a:t>data</a:t>
                      </a:r>
                      <a:endParaRPr lang="en-US" sz="1600" dirty="0" smtClean="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b="0" i="0" u="none" strike="noStrike" cap="none" baseline="0" dirty="0" smtClean="0">
                          <a:solidFill>
                            <a:schemeClr val="tx1"/>
                          </a:solidFill>
                          <a:latin typeface="+mn-lt"/>
                          <a:ea typeface="Arial"/>
                          <a:cs typeface="Arial"/>
                          <a:sym typeface="Arial"/>
                        </a:rPr>
                        <a:t>If needed, convert the numeric variables into discrete representations using range-or</a:t>
                      </a:r>
                    </a:p>
                    <a:p>
                      <a:r>
                        <a:rPr lang="en-US" sz="1600" b="0" i="0" u="none" strike="noStrike" cap="none" baseline="0" dirty="0" smtClean="0">
                          <a:solidFill>
                            <a:schemeClr val="tx1"/>
                          </a:solidFill>
                          <a:latin typeface="+mn-lt"/>
                          <a:ea typeface="Arial"/>
                          <a:cs typeface="Arial"/>
                          <a:sym typeface="Arial"/>
                        </a:rPr>
                        <a:t>frequency-based binning techniques; for categorical variables, reduce the number of values by applying proper concept hierarchies.</a:t>
                      </a:r>
                      <a:endParaRPr lang="en-US" sz="1600" dirty="0" smtClean="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1764933"/>
                  </a:ext>
                </a:extLst>
              </a:tr>
            </a:tbl>
          </a:graphicData>
        </a:graphic>
      </p:graphicFrame>
    </p:spTree>
    <p:extLst>
      <p:ext uri="{BB962C8B-B14F-4D97-AF65-F5344CB8AC3E}">
        <p14:creationId xmlns:p14="http://schemas.microsoft.com/office/powerpoint/2010/main" val="230265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Data Preprocessing Tasks and Methods </a:t>
            </a:r>
            <a:r>
              <a:rPr lang="en-US" sz="2000" b="0" dirty="0" smtClean="0"/>
              <a:t>(3 </a:t>
            </a:r>
            <a:r>
              <a:rPr lang="en-US" sz="2000" b="0" dirty="0"/>
              <a:t>of </a:t>
            </a:r>
            <a:r>
              <a:rPr lang="en-US" sz="2000" b="0" dirty="0" smtClean="0"/>
              <a:t>3)</a:t>
            </a:r>
            <a:endParaRPr lang="en-US" b="0" dirty="0"/>
          </a:p>
        </p:txBody>
      </p:sp>
      <p:graphicFrame>
        <p:nvGraphicFramePr>
          <p:cNvPr id="4" name="Table 3"/>
          <p:cNvGraphicFramePr>
            <a:graphicFrameLocks noGrp="1"/>
          </p:cNvGraphicFramePr>
          <p:nvPr>
            <p:extLst>
              <p:ext uri="{D42A27DB-BD31-4B8C-83A1-F6EECF244321}">
                <p14:modId xmlns:p14="http://schemas.microsoft.com/office/powerpoint/2010/main" val="2926059504"/>
              </p:ext>
            </p:extLst>
          </p:nvPr>
        </p:nvGraphicFramePr>
        <p:xfrm>
          <a:off x="457199" y="1677219"/>
          <a:ext cx="8229602" cy="3627120"/>
        </p:xfrm>
        <a:graphic>
          <a:graphicData uri="http://schemas.openxmlformats.org/drawingml/2006/table">
            <a:tbl>
              <a:tblPr firstRow="1" bandRow="1">
                <a:tableStyleId>{5940675A-B579-460E-94D1-54222C63F5DA}</a:tableStyleId>
              </a:tblPr>
              <a:tblGrid>
                <a:gridCol w="1519085">
                  <a:extLst>
                    <a:ext uri="{9D8B030D-6E8A-4147-A177-3AD203B41FA5}">
                      <a16:colId xmlns:a16="http://schemas.microsoft.com/office/drawing/2014/main" val="3220877359"/>
                    </a:ext>
                  </a:extLst>
                </a:gridCol>
                <a:gridCol w="1825100">
                  <a:extLst>
                    <a:ext uri="{9D8B030D-6E8A-4147-A177-3AD203B41FA5}">
                      <a16:colId xmlns:a16="http://schemas.microsoft.com/office/drawing/2014/main" val="833623910"/>
                    </a:ext>
                  </a:extLst>
                </a:gridCol>
                <a:gridCol w="4885417">
                  <a:extLst>
                    <a:ext uri="{9D8B030D-6E8A-4147-A177-3AD203B41FA5}">
                      <a16:colId xmlns:a16="http://schemas.microsoft.com/office/drawing/2014/main" val="3805804824"/>
                    </a:ext>
                  </a:extLst>
                </a:gridCol>
              </a:tblGrid>
              <a:tr h="0">
                <a:tc>
                  <a:txBody>
                    <a:bodyPr/>
                    <a:lstStyle/>
                    <a:p>
                      <a:r>
                        <a:rPr lang="en-US" sz="1600" b="1" i="0" u="none" strike="noStrike" cap="none" baseline="0" dirty="0" smtClean="0">
                          <a:solidFill>
                            <a:schemeClr val="tx1"/>
                          </a:solidFill>
                          <a:latin typeface="+mn-lt"/>
                          <a:ea typeface="+mn-ea"/>
                          <a:cs typeface="+mn-cs"/>
                          <a:sym typeface="Arial"/>
                        </a:rPr>
                        <a:t>Main Task</a:t>
                      </a:r>
                      <a:endParaRPr lang="en-US"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i="0" u="none" strike="noStrike" cap="none" baseline="0" dirty="0" smtClean="0">
                          <a:solidFill>
                            <a:schemeClr val="tx1"/>
                          </a:solidFill>
                          <a:latin typeface="+mn-lt"/>
                          <a:ea typeface="+mn-ea"/>
                          <a:cs typeface="+mn-cs"/>
                          <a:sym typeface="Arial"/>
                        </a:rPr>
                        <a:t>Subtasks</a:t>
                      </a:r>
                      <a:endParaRPr lang="en-US"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1" i="0" u="none" strike="noStrike" cap="none" baseline="0" dirty="0" smtClean="0">
                          <a:solidFill>
                            <a:schemeClr val="tx1"/>
                          </a:solidFill>
                          <a:latin typeface="+mn-lt"/>
                          <a:ea typeface="+mn-ea"/>
                          <a:cs typeface="+mn-cs"/>
                          <a:sym typeface="Arial"/>
                        </a:rPr>
                        <a:t>Popular Methods</a:t>
                      </a:r>
                      <a:endParaRPr lang="en-US" sz="16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04947796"/>
                  </a:ext>
                </a:extLst>
              </a:tr>
              <a:tr h="0">
                <a:tc>
                  <a:txBody>
                    <a:bodyPr/>
                    <a:lstStyle/>
                    <a:p>
                      <a:r>
                        <a:rPr lang="en-US" sz="1600" b="0" i="0" u="none" strike="noStrike" cap="none" baseline="0" dirty="0" smtClean="0">
                          <a:solidFill>
                            <a:schemeClr val="bg1"/>
                          </a:solidFill>
                          <a:latin typeface="+mn-lt"/>
                          <a:ea typeface="Arial"/>
                          <a:cs typeface="Arial"/>
                          <a:sym typeface="Arial"/>
                        </a:rPr>
                        <a:t>Data transformation</a:t>
                      </a:r>
                      <a:endParaRPr lang="en-US" sz="1600" dirty="0">
                        <a:solidFill>
                          <a:schemeClr val="bg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Construct new attributes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Derive new and more informative variables from the existing ones using a wide range of mathematical functions (as simple as addition and multiplication or as complex as a hybrid combination of log transformations).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973634977"/>
                  </a:ext>
                </a:extLst>
              </a:tr>
              <a:tr h="0">
                <a:tc>
                  <a:txBody>
                    <a:bodyPr/>
                    <a:lstStyle/>
                    <a:p>
                      <a:r>
                        <a:rPr lang="en-US" sz="1600" b="0" i="0" u="none" strike="noStrike" cap="none" baseline="0" dirty="0" smtClean="0">
                          <a:solidFill>
                            <a:schemeClr val="tx1"/>
                          </a:solidFill>
                          <a:latin typeface="+mn-lt"/>
                          <a:ea typeface="+mn-ea"/>
                          <a:cs typeface="+mn-cs"/>
                          <a:sym typeface="Arial"/>
                        </a:rPr>
                        <a:t>Data reduction</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Reduce number of attributes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Principal component analysis, independent component analysis, chi-square testing, correlation analysis, and decision tree induction.</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0889206"/>
                  </a:ext>
                </a:extLst>
              </a:tr>
              <a:tr h="0">
                <a:tc>
                  <a:txBody>
                    <a:bodyPr/>
                    <a:lstStyle/>
                    <a:p>
                      <a:r>
                        <a:rPr lang="en-US" sz="1600" b="0" i="0" u="none" strike="noStrike" cap="none" baseline="0" dirty="0" smtClean="0">
                          <a:solidFill>
                            <a:schemeClr val="bg1"/>
                          </a:solidFill>
                          <a:latin typeface="+mn-lt"/>
                          <a:ea typeface="+mn-ea"/>
                          <a:cs typeface="+mn-cs"/>
                          <a:sym typeface="Arial"/>
                        </a:rPr>
                        <a:t>Data reduction</a:t>
                      </a:r>
                      <a:endParaRPr lang="en-US" sz="16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Reduce number of records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Random sampling, stratified sampling, expert-knowledge-driven purposeful sampling.</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11769371"/>
                  </a:ext>
                </a:extLst>
              </a:tr>
              <a:tr h="0">
                <a:tc>
                  <a:txBody>
                    <a:bodyPr/>
                    <a:lstStyle/>
                    <a:p>
                      <a:r>
                        <a:rPr lang="en-US" sz="1600" b="0" i="0" u="none" strike="noStrike" cap="none" baseline="0" dirty="0" smtClean="0">
                          <a:solidFill>
                            <a:schemeClr val="bg1"/>
                          </a:solidFill>
                          <a:latin typeface="+mn-lt"/>
                          <a:ea typeface="+mn-ea"/>
                          <a:cs typeface="+mn-cs"/>
                          <a:sym typeface="Arial"/>
                        </a:rPr>
                        <a:t>Data reduction</a:t>
                      </a:r>
                      <a:endParaRPr lang="en-US" sz="1600" dirty="0">
                        <a:solidFill>
                          <a:schemeClr val="bg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Balance skewed data</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i="0" u="none" strike="noStrike" cap="none" baseline="0" dirty="0" smtClean="0">
                          <a:solidFill>
                            <a:schemeClr val="tx1"/>
                          </a:solidFill>
                          <a:latin typeface="+mn-lt"/>
                          <a:ea typeface="+mn-ea"/>
                          <a:cs typeface="+mn-cs"/>
                          <a:sym typeface="Arial"/>
                        </a:rPr>
                        <a:t>Oversample the less represented or undersample the more represented classes.</a:t>
                      </a:r>
                      <a:endParaRPr 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21358354"/>
                  </a:ext>
                </a:extLst>
              </a:tr>
            </a:tbl>
          </a:graphicData>
        </a:graphic>
      </p:graphicFrame>
    </p:spTree>
    <p:extLst>
      <p:ext uri="{BB962C8B-B14F-4D97-AF65-F5344CB8AC3E}">
        <p14:creationId xmlns:p14="http://schemas.microsoft.com/office/powerpoint/2010/main" val="20986979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2.2 </a:t>
            </a:r>
            <a:r>
              <a:rPr lang="en-US" sz="2000" b="0" dirty="0" smtClean="0"/>
              <a:t>(</a:t>
            </a:r>
            <a:r>
              <a:rPr lang="en-US" sz="2000" b="0" dirty="0"/>
              <a:t>1 of </a:t>
            </a:r>
            <a:r>
              <a:rPr lang="en-US" sz="2000" b="0" dirty="0" smtClean="0"/>
              <a:t>6)</a:t>
            </a:r>
            <a:endParaRPr lang="en-US" sz="2000" b="0" dirty="0"/>
          </a:p>
        </p:txBody>
      </p:sp>
      <p:sp>
        <p:nvSpPr>
          <p:cNvPr id="3" name="Text Placeholder 2"/>
          <p:cNvSpPr>
            <a:spLocks noGrp="1"/>
          </p:cNvSpPr>
          <p:nvPr>
            <p:ph type="body" idx="1"/>
          </p:nvPr>
        </p:nvSpPr>
        <p:spPr>
          <a:xfrm>
            <a:off x="473242" y="1600200"/>
            <a:ext cx="8229600" cy="4525963"/>
          </a:xfrm>
        </p:spPr>
        <p:txBody>
          <a:bodyPr/>
          <a:lstStyle/>
          <a:p>
            <a:pPr marL="0" indent="0">
              <a:buNone/>
            </a:pPr>
            <a:r>
              <a:rPr lang="en-US" sz="2200" b="1" dirty="0">
                <a:latin typeface="+mn-lt"/>
              </a:rPr>
              <a:t>Improving Student Retention with Data-Driven Analytics</a:t>
            </a:r>
            <a:endParaRPr lang="en-US" sz="2200" b="1" dirty="0" smtClean="0">
              <a:latin typeface="+mn-lt"/>
            </a:endParaRPr>
          </a:p>
          <a:p>
            <a:pPr marL="0" indent="0">
              <a:buNone/>
            </a:pPr>
            <a:r>
              <a:rPr lang="en-US" sz="2200" b="1" dirty="0" smtClean="0">
                <a:latin typeface="+mn-lt"/>
              </a:rPr>
              <a:t>Questions </a:t>
            </a:r>
            <a:r>
              <a:rPr lang="en-US" sz="2200" b="1" dirty="0">
                <a:latin typeface="+mn-lt"/>
              </a:rPr>
              <a:t>for Discussion</a:t>
            </a:r>
          </a:p>
          <a:p>
            <a:pPr marL="432000" indent="-432000">
              <a:buFont typeface="+mj-lt"/>
              <a:buAutoNum type="arabicPeriod"/>
            </a:pPr>
            <a:r>
              <a:rPr lang="en-US" sz="2200" dirty="0">
                <a:latin typeface="+mn-lt"/>
              </a:rPr>
              <a:t>What is student attrition, and why is it an important problem in higher education?</a:t>
            </a:r>
          </a:p>
          <a:p>
            <a:pPr marL="432000" indent="-432000">
              <a:buFont typeface="+mj-lt"/>
              <a:buAutoNum type="arabicPeriod"/>
            </a:pPr>
            <a:r>
              <a:rPr lang="en-US" sz="2200" dirty="0">
                <a:latin typeface="+mn-lt"/>
              </a:rPr>
              <a:t>What were the traditional methods to deal with the attrition problem?</a:t>
            </a:r>
          </a:p>
          <a:p>
            <a:pPr marL="432000" indent="-432000">
              <a:buFont typeface="+mj-lt"/>
              <a:buAutoNum type="arabicPeriod"/>
            </a:pPr>
            <a:r>
              <a:rPr lang="en-US" sz="2200" dirty="0">
                <a:latin typeface="+mn-lt"/>
              </a:rPr>
              <a:t>List and discuss the data-related challenges within context of this case study.</a:t>
            </a:r>
          </a:p>
          <a:p>
            <a:pPr marL="432000" indent="-432000">
              <a:buFont typeface="+mj-lt"/>
              <a:buAutoNum type="arabicPeriod"/>
            </a:pPr>
            <a:r>
              <a:rPr lang="en-US" sz="2200" dirty="0">
                <a:latin typeface="+mn-lt"/>
              </a:rPr>
              <a:t>What was the proposed solution? And, what were the results?</a:t>
            </a:r>
          </a:p>
        </p:txBody>
      </p:sp>
    </p:spTree>
    <p:extLst>
      <p:ext uri="{BB962C8B-B14F-4D97-AF65-F5344CB8AC3E}">
        <p14:creationId xmlns:p14="http://schemas.microsoft.com/office/powerpoint/2010/main" val="2511014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2.2 </a:t>
            </a:r>
            <a:r>
              <a:rPr lang="en-US" sz="2000" b="0" dirty="0" smtClean="0"/>
              <a:t>(2 </a:t>
            </a:r>
            <a:r>
              <a:rPr lang="en-US" sz="2000" b="0" dirty="0"/>
              <a:t>of </a:t>
            </a:r>
            <a:r>
              <a:rPr lang="en-US" sz="2000" b="0" dirty="0" smtClean="0"/>
              <a:t>6)</a:t>
            </a:r>
            <a:endParaRPr lang="en-US" dirty="0"/>
          </a:p>
        </p:txBody>
      </p:sp>
      <p:sp>
        <p:nvSpPr>
          <p:cNvPr id="3" name="Text Placeholder 2"/>
          <p:cNvSpPr>
            <a:spLocks noGrp="1"/>
          </p:cNvSpPr>
          <p:nvPr>
            <p:ph type="body" idx="1"/>
          </p:nvPr>
        </p:nvSpPr>
        <p:spPr>
          <a:xfrm>
            <a:off x="457200" y="1600200"/>
            <a:ext cx="4616245" cy="4525963"/>
          </a:xfrm>
        </p:spPr>
        <p:txBody>
          <a:bodyPr/>
          <a:lstStyle/>
          <a:p>
            <a:r>
              <a:rPr lang="en-US" sz="2400" dirty="0">
                <a:latin typeface="+mn-lt"/>
              </a:rPr>
              <a:t>Student retention</a:t>
            </a:r>
          </a:p>
          <a:p>
            <a:pPr marL="741600" lvl="1" indent="-284400"/>
            <a:r>
              <a:rPr lang="en-US" sz="2400" dirty="0" smtClean="0">
                <a:latin typeface="+mn-lt"/>
              </a:rPr>
              <a:t>Freshmen class</a:t>
            </a:r>
            <a:endParaRPr lang="en-US" sz="2400" dirty="0">
              <a:latin typeface="+mn-lt"/>
            </a:endParaRPr>
          </a:p>
          <a:p>
            <a:r>
              <a:rPr lang="en-US" sz="2400" dirty="0">
                <a:latin typeface="+mn-lt"/>
              </a:rPr>
              <a:t>Why it is important?</a:t>
            </a:r>
          </a:p>
          <a:p>
            <a:r>
              <a:rPr lang="en-US" sz="2400" dirty="0">
                <a:latin typeface="+mn-lt"/>
              </a:rPr>
              <a:t>What are the common techniques to deal with student attrition</a:t>
            </a:r>
            <a:r>
              <a:rPr lang="en-US" sz="2400" dirty="0" smtClean="0">
                <a:latin typeface="+mn-lt"/>
              </a:rPr>
              <a:t>?</a:t>
            </a:r>
            <a:endParaRPr lang="en-US" sz="2400" dirty="0">
              <a:latin typeface="+mn-lt"/>
            </a:endParaRPr>
          </a:p>
          <a:p>
            <a:r>
              <a:rPr lang="en-US" sz="2400" dirty="0">
                <a:latin typeface="+mn-lt"/>
              </a:rPr>
              <a:t>Analytics versus theoretical approaches to student retention problem</a:t>
            </a:r>
          </a:p>
        </p:txBody>
      </p:sp>
      <p:pic>
        <p:nvPicPr>
          <p:cNvPr id="4" name="Picture 3" descr="An infographic shows an analytics approach to predicting student attrition. Raw data sources, institutional D B's, go through data preprocessing, collecting, merging, cleaning, balancing, and transforming. After this, it goes through experimental design, 10 fold Cross Validation, represented by a pie chart divided into ten pieces, each labeled with ten percent. This is then linked to built models, or individual models, and test models, ensemble models. Built models eventually go through test models. Built models, individual models, can be made using decision tree, neural networks, logistic regression, or support vector machine. Test models, ensemble models, can be made using bagging, vote, boosting, boost, or fusion. The next stage is assessment, confusion matrix, wherein T P, F P, F N, and T N are combined to form accuracy, sensitivity, and specificity. Sensitivity analysis uses graphs."/>
          <p:cNvPicPr>
            <a:picLocks noChangeAspect="1"/>
          </p:cNvPicPr>
          <p:nvPr/>
        </p:nvPicPr>
        <p:blipFill>
          <a:blip r:embed="rId2"/>
          <a:stretch>
            <a:fillRect/>
          </a:stretch>
        </p:blipFill>
        <p:spPr>
          <a:xfrm>
            <a:off x="5454710" y="1573914"/>
            <a:ext cx="2696377" cy="4785007"/>
          </a:xfrm>
          <a:prstGeom prst="rect">
            <a:avLst/>
          </a:prstGeom>
        </p:spPr>
      </p:pic>
    </p:spTree>
    <p:extLst>
      <p:ext uri="{BB962C8B-B14F-4D97-AF65-F5344CB8AC3E}">
        <p14:creationId xmlns:p14="http://schemas.microsoft.com/office/powerpoint/2010/main" val="3247881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2.2 </a:t>
            </a:r>
            <a:r>
              <a:rPr lang="en-US" sz="2000" b="0" dirty="0" smtClean="0"/>
              <a:t>(3 </a:t>
            </a:r>
            <a:r>
              <a:rPr lang="en-US" sz="2000" b="0" dirty="0"/>
              <a:t>of </a:t>
            </a:r>
            <a:r>
              <a:rPr lang="en-US" sz="2000" b="0" dirty="0" smtClean="0"/>
              <a:t>6)</a:t>
            </a:r>
            <a:endParaRPr lang="en-US" dirty="0"/>
          </a:p>
        </p:txBody>
      </p:sp>
      <p:sp>
        <p:nvSpPr>
          <p:cNvPr id="3" name="Text Placeholder 2"/>
          <p:cNvSpPr>
            <a:spLocks noGrp="1"/>
          </p:cNvSpPr>
          <p:nvPr>
            <p:ph type="body" idx="1"/>
          </p:nvPr>
        </p:nvSpPr>
        <p:spPr>
          <a:xfrm>
            <a:off x="457200" y="1600201"/>
            <a:ext cx="8229600" cy="464574"/>
          </a:xfrm>
        </p:spPr>
        <p:txBody>
          <a:bodyPr/>
          <a:lstStyle/>
          <a:p>
            <a:r>
              <a:rPr lang="en-US" sz="2400" dirty="0">
                <a:latin typeface="+mn-lt"/>
              </a:rPr>
              <a:t>Data imbalance </a:t>
            </a:r>
            <a:r>
              <a:rPr lang="en-US" sz="2400" dirty="0" smtClean="0">
                <a:latin typeface="+mn-lt"/>
              </a:rPr>
              <a:t>problem</a:t>
            </a:r>
            <a:endParaRPr lang="en-US" sz="2400" dirty="0">
              <a:latin typeface="+mn-lt"/>
            </a:endParaRPr>
          </a:p>
        </p:txBody>
      </p:sp>
      <p:pic>
        <p:nvPicPr>
          <p:cNvPr id="4" name="Picture 3" descr="An illustration shows a three part graphical depiction of the class imbalance problem. Input data is made of imbalanced data, which is 80% no and 20% yes, and balanced data, which is 50% no and 50% yes. These data go through model building, testing, and validating. Finally, the data goes through model assessment. Imbalanced data is assessed as accuracy, 90%, precision plus, 100% or precision minus, 50%. Balanced Data is assessed as accuracy, 80%, precision plus, 80%, or precision minus, 80%. The choices are of the following combinations: T P, yes, yes. F P, yes, no. F N, no, yes. T N, no, no. Which one is better? Yes: dropped out; No: persisted."/>
          <p:cNvPicPr>
            <a:picLocks noChangeAspect="1"/>
          </p:cNvPicPr>
          <p:nvPr/>
        </p:nvPicPr>
        <p:blipFill>
          <a:blip r:embed="rId2"/>
          <a:stretch>
            <a:fillRect/>
          </a:stretch>
        </p:blipFill>
        <p:spPr>
          <a:xfrm>
            <a:off x="1166252" y="2523232"/>
            <a:ext cx="6811495" cy="3342911"/>
          </a:xfrm>
          <a:prstGeom prst="rect">
            <a:avLst/>
          </a:prstGeom>
        </p:spPr>
      </p:pic>
    </p:spTree>
    <p:extLst>
      <p:ext uri="{BB962C8B-B14F-4D97-AF65-F5344CB8AC3E}">
        <p14:creationId xmlns:p14="http://schemas.microsoft.com/office/powerpoint/2010/main" val="232506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Application Case 2.2 </a:t>
            </a:r>
            <a:r>
              <a:rPr lang="en-US" sz="2000" b="0" dirty="0" smtClean="0"/>
              <a:t>(4 </a:t>
            </a:r>
            <a:r>
              <a:rPr lang="en-US" sz="2000" b="0" dirty="0"/>
              <a:t>of </a:t>
            </a:r>
            <a:r>
              <a:rPr lang="en-US" sz="2000" b="0" dirty="0" smtClean="0"/>
              <a:t>6)</a:t>
            </a:r>
            <a:endParaRPr lang="en-US" sz="2000" dirty="0"/>
          </a:p>
        </p:txBody>
      </p:sp>
      <p:sp>
        <p:nvSpPr>
          <p:cNvPr id="5" name="Text Placeholder 4"/>
          <p:cNvSpPr>
            <a:spLocks noGrp="1"/>
          </p:cNvSpPr>
          <p:nvPr>
            <p:ph type="body" idx="1"/>
          </p:nvPr>
        </p:nvSpPr>
        <p:spPr>
          <a:xfrm>
            <a:off x="457200" y="1607610"/>
            <a:ext cx="8229600" cy="390831"/>
          </a:xfrm>
        </p:spPr>
        <p:txBody>
          <a:bodyPr/>
          <a:lstStyle/>
          <a:p>
            <a:pPr marL="0" indent="0">
              <a:buNone/>
            </a:pPr>
            <a:r>
              <a:rPr lang="en-US" sz="1800" b="1" dirty="0" smtClean="0">
                <a:latin typeface="+mn-lt"/>
              </a:rPr>
              <a:t>Table 2.2</a:t>
            </a:r>
            <a:r>
              <a:rPr lang="en-US" sz="1800" dirty="0" smtClean="0">
                <a:latin typeface="+mn-lt"/>
              </a:rPr>
              <a:t> </a:t>
            </a:r>
            <a:r>
              <a:rPr lang="en-US" sz="1800" dirty="0">
                <a:latin typeface="+mn-lt"/>
              </a:rPr>
              <a:t>Prediction Results for the Original/Unbalanced Dataset</a:t>
            </a:r>
          </a:p>
        </p:txBody>
      </p:sp>
      <p:pic>
        <p:nvPicPr>
          <p:cNvPr id="2" name="Picture 1" descr="A table has 5 rows and 9 columns. The columns have the following headings from left to right. Category, A N N, M L P, no, A N N, M L P, yes, D T, C 5, no, D T, C 5, yes, S V M no, S V M yes, L R no, L R yes, . The row entries are as follows. Row 1. Category, no. A N N, M L P, no, 1494. A N N, M L P, yes, 384. D T, C 5, no, 1518. D T, C 5, yes, 304. S V M no, 1478. S V M yes, 255. L R no, 1438. L R yes, 376. Row 2. Category, yes. A N N, M L P, no, 1596. A N N, M L P, yes, 11142. D T, C 5, no, 1572. D T, C 5, yes, 1222. S V M no, 1612. S V M yes, 11271. L R no, 1652. L R yes, 11150. Row 3. Category, SUM. A N N, M L P, no, 3090. A N N, M L P, yes, 11526. D T, C 5, no, 3090. D T, C 5, yes, 11526. S V M no, 3090. S V M yes, 11526. L R no, 3090. L R yes, 11526. Row 4. Category, Per class accuracy. A N N, M L P, no, 48.35%. A N N, M L P, yes, 96.67%. D T, C 5, no, 49.13%. D T, C 5, yes, 97.36%. S V M no, 47.83%. S V M yes, 97.79%. L R no, 46.54%. L R yes, 96.74%. Row 5. Category, Overall accuracy. A N N, M L P, no, 86.45%. A N N, M L P, yes, blank. D T, C 5, no, 87.16%. D T, C 5, yes, blank. S V M no, 87.23%. S V M yes, blank. L R no, 86.12%. L R yes, blank.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601" y="2178512"/>
            <a:ext cx="7605260" cy="1798232"/>
          </a:xfrm>
          <a:prstGeom prst="rect">
            <a:avLst/>
          </a:prstGeom>
        </p:spPr>
      </p:pic>
      <p:sp>
        <p:nvSpPr>
          <p:cNvPr id="6" name="Text Placeholder 5"/>
          <p:cNvSpPr>
            <a:spLocks noGrp="1"/>
          </p:cNvSpPr>
          <p:nvPr>
            <p:ph type="body" idx="10"/>
          </p:nvPr>
        </p:nvSpPr>
        <p:spPr>
          <a:xfrm>
            <a:off x="457200" y="4091050"/>
            <a:ext cx="8229600" cy="333129"/>
          </a:xfrm>
        </p:spPr>
        <p:txBody>
          <a:bodyPr anchor="ctr"/>
          <a:lstStyle/>
          <a:p>
            <a:pPr marL="0" indent="0">
              <a:buNone/>
            </a:pPr>
            <a:r>
              <a:rPr lang="en-US" sz="1800" b="1" dirty="0">
                <a:latin typeface="+mn-lt"/>
              </a:rPr>
              <a:t>Table </a:t>
            </a:r>
            <a:r>
              <a:rPr lang="en-US" sz="1800" b="1" dirty="0" smtClean="0">
                <a:latin typeface="+mn-lt"/>
              </a:rPr>
              <a:t>2.3</a:t>
            </a:r>
            <a:r>
              <a:rPr lang="en-US" sz="1800" dirty="0" smtClean="0">
                <a:latin typeface="+mn-lt"/>
              </a:rPr>
              <a:t> </a:t>
            </a:r>
            <a:r>
              <a:rPr lang="en-US" sz="1800" dirty="0">
                <a:latin typeface="+mn-lt"/>
              </a:rPr>
              <a:t>Prediction Results for the Balanced Data Set</a:t>
            </a:r>
          </a:p>
        </p:txBody>
      </p:sp>
      <p:pic>
        <p:nvPicPr>
          <p:cNvPr id="3" name="Picture 2" descr="A table for the confusion matrix has 5 rows and 9 columns. The columns have the following headings from left to right. Category, A N N, M L P, no, A N N, M L P, yes, D T, C 5, no, D T, C 5, yes, S V M no, S V M yes, L R no, L R yes, . The row entries are as follows. Row 1. Category, no. A N N, M L P, no, 2309. A N N, M L P, yes, 464. D T, C 5, no, 2311. D T, C 5, yes, 417. S V M no, 2313. S V M yes, 386. L R no, 2125. L R yes, 626. Row 2. Category, yes. A N N, M L P, no, 781. A N N, M L P, yes, 2626. D T, C 5, no, 779. D T, C 5, yes, 2673. S V M no, 777. S V M yes, 2704. L R no, 965. L R yes, 2464. Row 3. Category, SUM. A N N, M L P, no, 3090. A N N, M L P, yes, 090. D T, C 5, no, 3090. D T, C 5, yes, 3090. S V M no, 3090. S V M yes, 3090. L R no, 3090. L R yes, 3090. Row 4. Category, Per class accuracy. A N N, M L P, no, 74.72%. A N N, M L P, yes, 84.98%. D T, C 5, no, 74.79%. D T, C 5, yes, 86.50%. S V M no, 74.85%. S V M yes, 87.51%. L R no, 68.77%. L R yes, 79.74%. Row 5. Category, Overall accuracy. A N N, M L P, no, 79.85%. A N N, M L P, yes, blank. D T, C 5, no, 79.85%. D T, C 5, yes, blank. S V M no, 81.18%. S V M yes, blank. L R no, 74.26%. L R yes, blan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159" y="4570205"/>
            <a:ext cx="7236144" cy="1830832"/>
          </a:xfrm>
          <a:prstGeom prst="rect">
            <a:avLst/>
          </a:prstGeom>
        </p:spPr>
      </p:pic>
    </p:spTree>
    <p:extLst>
      <p:ext uri="{BB962C8B-B14F-4D97-AF65-F5344CB8AC3E}">
        <p14:creationId xmlns:p14="http://schemas.microsoft.com/office/powerpoint/2010/main" val="24713854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a:t>
            </a:r>
            <a:r>
              <a:rPr lang="en-US" dirty="0" smtClean="0"/>
              <a:t>Objectives</a:t>
            </a:r>
            <a:r>
              <a:rPr lang="en-US" sz="2000" dirty="0" smtClean="0"/>
              <a:t> </a:t>
            </a:r>
            <a:r>
              <a:rPr lang="en-US" sz="2000" b="0" dirty="0"/>
              <a:t>(1 of 2)</a:t>
            </a:r>
          </a:p>
        </p:txBody>
      </p:sp>
      <p:sp>
        <p:nvSpPr>
          <p:cNvPr id="3" name="Text Placeholder 2"/>
          <p:cNvSpPr>
            <a:spLocks noGrp="1"/>
          </p:cNvSpPr>
          <p:nvPr>
            <p:ph type="body" idx="1"/>
          </p:nvPr>
        </p:nvSpPr>
        <p:spPr>
          <a:xfrm>
            <a:off x="457200" y="1600201"/>
            <a:ext cx="8229600" cy="4269658"/>
          </a:xfrm>
        </p:spPr>
        <p:txBody>
          <a:bodyPr/>
          <a:lstStyle/>
          <a:p>
            <a:pPr marL="0" indent="0">
              <a:buClr>
                <a:schemeClr val="bg1"/>
              </a:buClr>
              <a:buNone/>
            </a:pPr>
            <a:r>
              <a:rPr lang="en-US" sz="2400" b="1" dirty="0">
                <a:solidFill>
                  <a:schemeClr val="tx2"/>
                </a:solidFill>
                <a:latin typeface="+mn-lt"/>
              </a:rPr>
              <a:t>2.1</a:t>
            </a:r>
            <a:r>
              <a:rPr lang="en-US" sz="2400" dirty="0">
                <a:latin typeface="+mn-lt"/>
              </a:rPr>
              <a:t> Understand the nature of data as it relates to business intelligence (</a:t>
            </a:r>
            <a:r>
              <a:rPr lang="en-US" sz="2400" dirty="0" smtClean="0">
                <a:latin typeface="+mn-lt"/>
              </a:rPr>
              <a:t>B</a:t>
            </a:r>
            <a:r>
              <a:rPr lang="en-US" sz="100" dirty="0" smtClean="0">
                <a:latin typeface="+mn-lt"/>
              </a:rPr>
              <a:t> </a:t>
            </a:r>
            <a:r>
              <a:rPr lang="en-US" sz="2400" dirty="0" smtClean="0">
                <a:latin typeface="+mn-lt"/>
              </a:rPr>
              <a:t>I</a:t>
            </a:r>
            <a:r>
              <a:rPr lang="en-US" sz="2400" dirty="0">
                <a:latin typeface="+mn-lt"/>
              </a:rPr>
              <a:t>) and analytics</a:t>
            </a:r>
          </a:p>
          <a:p>
            <a:pPr marL="0" indent="0">
              <a:buClr>
                <a:schemeClr val="bg1"/>
              </a:buClr>
              <a:buNone/>
            </a:pPr>
            <a:r>
              <a:rPr lang="en-US" sz="2400" b="1" dirty="0">
                <a:solidFill>
                  <a:schemeClr val="tx2"/>
                </a:solidFill>
                <a:latin typeface="+mn-lt"/>
              </a:rPr>
              <a:t>2.2</a:t>
            </a:r>
            <a:r>
              <a:rPr lang="en-US" sz="2400" dirty="0">
                <a:latin typeface="+mn-lt"/>
              </a:rPr>
              <a:t> Learn the methods used to make real-world data analytics ready</a:t>
            </a:r>
          </a:p>
          <a:p>
            <a:pPr marL="0" indent="0">
              <a:buClr>
                <a:schemeClr val="bg1"/>
              </a:buClr>
              <a:buNone/>
            </a:pPr>
            <a:r>
              <a:rPr lang="en-US" sz="2400" b="1" dirty="0">
                <a:solidFill>
                  <a:schemeClr val="tx2"/>
                </a:solidFill>
                <a:latin typeface="+mn-lt"/>
              </a:rPr>
              <a:t>2.3</a:t>
            </a:r>
            <a:r>
              <a:rPr lang="en-US" sz="2400" dirty="0">
                <a:latin typeface="+mn-lt"/>
              </a:rPr>
              <a:t> Describe statistical modeling and its relationship to business analytics</a:t>
            </a:r>
          </a:p>
          <a:p>
            <a:pPr marL="0" indent="0">
              <a:buClr>
                <a:schemeClr val="bg1"/>
              </a:buClr>
              <a:buNone/>
            </a:pPr>
            <a:r>
              <a:rPr lang="en-US" sz="2400" b="1" dirty="0">
                <a:solidFill>
                  <a:schemeClr val="tx2"/>
                </a:solidFill>
                <a:latin typeface="+mn-lt"/>
              </a:rPr>
              <a:t>2.4</a:t>
            </a:r>
            <a:r>
              <a:rPr lang="en-US" sz="2400" dirty="0">
                <a:latin typeface="+mn-lt"/>
              </a:rPr>
              <a:t> Learn about descriptive and inferential statistics</a:t>
            </a:r>
          </a:p>
          <a:p>
            <a:pPr marL="0" indent="0">
              <a:buClr>
                <a:schemeClr val="bg1"/>
              </a:buClr>
              <a:buNone/>
            </a:pPr>
            <a:r>
              <a:rPr lang="en-US" sz="2400" b="1" dirty="0">
                <a:solidFill>
                  <a:schemeClr val="tx2"/>
                </a:solidFill>
                <a:latin typeface="+mn-lt"/>
              </a:rPr>
              <a:t>2.5</a:t>
            </a:r>
            <a:r>
              <a:rPr lang="en-US" sz="2400" dirty="0">
                <a:latin typeface="+mn-lt"/>
              </a:rPr>
              <a:t> Define business reporting, and understand its historical evolution</a:t>
            </a:r>
          </a:p>
        </p:txBody>
      </p:sp>
    </p:spTree>
    <p:extLst>
      <p:ext uri="{BB962C8B-B14F-4D97-AF65-F5344CB8AC3E}">
        <p14:creationId xmlns:p14="http://schemas.microsoft.com/office/powerpoint/2010/main" val="2331216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a:t>Application Case 2.2 </a:t>
            </a:r>
            <a:r>
              <a:rPr lang="en-US" sz="2000" b="0" dirty="0" smtClean="0"/>
              <a:t>(5 </a:t>
            </a:r>
            <a:r>
              <a:rPr lang="en-US" sz="2000" b="0" dirty="0"/>
              <a:t>of 6)</a:t>
            </a:r>
            <a:endParaRPr lang="en-US" dirty="0"/>
          </a:p>
        </p:txBody>
      </p:sp>
      <p:sp>
        <p:nvSpPr>
          <p:cNvPr id="3" name="Text Placeholder 2"/>
          <p:cNvSpPr>
            <a:spLocks noGrp="1"/>
          </p:cNvSpPr>
          <p:nvPr>
            <p:ph type="body" idx="1"/>
          </p:nvPr>
        </p:nvSpPr>
        <p:spPr>
          <a:xfrm>
            <a:off x="457200" y="1600663"/>
            <a:ext cx="8229600" cy="447880"/>
          </a:xfrm>
        </p:spPr>
        <p:txBody>
          <a:bodyPr/>
          <a:lstStyle/>
          <a:p>
            <a:pPr marL="0" indent="0">
              <a:buNone/>
            </a:pPr>
            <a:r>
              <a:rPr lang="en-US" sz="2000" b="1" dirty="0">
                <a:latin typeface="+mn-lt"/>
              </a:rPr>
              <a:t>Table </a:t>
            </a:r>
            <a:r>
              <a:rPr lang="en-US" sz="2000" b="1" dirty="0" smtClean="0">
                <a:latin typeface="+mn-lt"/>
              </a:rPr>
              <a:t>2.4</a:t>
            </a:r>
            <a:r>
              <a:rPr lang="en-US" sz="2000" dirty="0" smtClean="0">
                <a:latin typeface="+mn-lt"/>
              </a:rPr>
              <a:t> </a:t>
            </a:r>
            <a:r>
              <a:rPr lang="en-US" sz="2000" dirty="0">
                <a:latin typeface="+mn-lt"/>
              </a:rPr>
              <a:t>Prediction Results for the Three Ensemble Models</a:t>
            </a:r>
          </a:p>
        </p:txBody>
      </p:sp>
      <p:pic>
        <p:nvPicPr>
          <p:cNvPr id="4" name="Picture 3" descr="A table has 5 rows and 7 columns. The columns are divided into sections for boosting, subheading boosted trees, for bagging, subheading random forest, and for information fusion, subheading weighted average. The columns have the following headings from left to right. Category, boosted trees no, boosted trees yes, random forest no, random forest yes, weighted average no, weighted average yes, . The row entries are as follows. Row 1. Category, no. boosted trees no, 2242. boosted trees yes, 375. random forest no, 2327. random forest yes, 362. weighted average no, 2335. weighted average yes, 351. Row 2. Category, yes. boosted trees no, 848. boosted trees yes, 715. random forest no, 763. random forest yes, 2728. weighted average no, 755. weighted average yes, 2739. Row 3. Category, SUM. boosted trees no, 3090. boosted trees yes, 3090. random forest no, 3090. random forest yes, 3090. weighted average no, 3090. weighted average yes, 3090. Row 4. Category, Per class accuracy. boosted trees no, 72.56%. boosted trees yes, 87.86%. random forest no, 75.31%. random forest yes, 88.28%. weighted average no, 75.57%. weighted average yes, 88.64%. Row 5. Category, Overall accuracy. boosted trees no, 80.21. boosted trees yes, blank. random forest no, 81.80. random forest yes, blank. weighted average no, 81.80. weighted average yes, blank.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1890" y="2441108"/>
            <a:ext cx="7275756" cy="3567241"/>
          </a:xfrm>
          <a:prstGeom prst="rect">
            <a:avLst/>
          </a:prstGeom>
        </p:spPr>
      </p:pic>
    </p:spTree>
    <p:extLst>
      <p:ext uri="{BB962C8B-B14F-4D97-AF65-F5344CB8AC3E}">
        <p14:creationId xmlns:p14="http://schemas.microsoft.com/office/powerpoint/2010/main" val="2630787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a:t>Application Case 2.2 </a:t>
            </a:r>
            <a:r>
              <a:rPr lang="en-US" sz="2000" b="0" dirty="0" smtClean="0"/>
              <a:t>(6 </a:t>
            </a:r>
            <a:r>
              <a:rPr lang="en-US" sz="2000" b="0" dirty="0"/>
              <a:t>of 6)</a:t>
            </a:r>
            <a:endParaRPr lang="en-US" dirty="0"/>
          </a:p>
        </p:txBody>
      </p:sp>
      <p:sp>
        <p:nvSpPr>
          <p:cNvPr id="3" name="Text Placeholder 2"/>
          <p:cNvSpPr>
            <a:spLocks noGrp="1"/>
          </p:cNvSpPr>
          <p:nvPr>
            <p:ph type="body" idx="1"/>
          </p:nvPr>
        </p:nvSpPr>
        <p:spPr>
          <a:xfrm>
            <a:off x="457200" y="1626317"/>
            <a:ext cx="8229600" cy="426143"/>
          </a:xfrm>
        </p:spPr>
        <p:txBody>
          <a:bodyPr/>
          <a:lstStyle/>
          <a:p>
            <a:pPr marL="255600" indent="-255600">
              <a:spcBef>
                <a:spcPts val="1500"/>
              </a:spcBef>
              <a:buFont typeface="Arial" panose="020B0604020202020204" pitchFamily="34" charset="0"/>
              <a:buChar char="•"/>
            </a:pPr>
            <a:r>
              <a:rPr lang="en-US" sz="2400" dirty="0" smtClean="0">
                <a:latin typeface="+mn-lt"/>
              </a:rPr>
              <a:t>Results...</a:t>
            </a:r>
            <a:endParaRPr lang="en-US" sz="2400" dirty="0">
              <a:latin typeface="+mn-lt"/>
            </a:endParaRPr>
          </a:p>
        </p:txBody>
      </p:sp>
      <p:pic>
        <p:nvPicPr>
          <p:cNvPr id="6" name="Picture 5" descr="A horizontal bar graph shows sensitivity, analysis, based, variable importance results. The approximate data are as follows. Earned by registered, 1.18. Spring Student Loan, 0.44. Fall G P A, 0.40. Spring Grant Tuition Waiver Scholarship, 0.38. Fall Registered Hours, 0.12. Fall Student Loan, 0.12. Marital Status, 0.9. Admission Type, 0.9. Ethnicity, 0.9. S A T High Math, 0.8. S A T High English, 0.7. Fall Federal Work Study, 0.6. Fall Grant Tuition Waiver Scholarship, 0.5. Permanent Address State, 0.5. S A T High Science, 0.5. C L E P Hours, 0.5. Spring Federal Work Study, 0.5. S A T High Comprehensive, 0.5. S A T High Reading, 0.4. Transferred Hours, 0.4. Received Fall Aid, 0.3. Major Declared, 0.3. Concentration Specified, 0.3. Sex, 0.3, Starting Term, 0.3. High School Graduation Month, 0.2. High School G P A, 0.2. Age, 0.2. Years After H S, 0.2."/>
          <p:cNvPicPr>
            <a:picLocks noChangeAspect="1"/>
          </p:cNvPicPr>
          <p:nvPr/>
        </p:nvPicPr>
        <p:blipFill>
          <a:blip r:embed="rId2"/>
          <a:stretch>
            <a:fillRect/>
          </a:stretch>
        </p:blipFill>
        <p:spPr>
          <a:xfrm>
            <a:off x="2821987" y="2218562"/>
            <a:ext cx="3500025" cy="4107105"/>
          </a:xfrm>
          <a:prstGeom prst="rect">
            <a:avLst/>
          </a:prstGeom>
        </p:spPr>
      </p:pic>
    </p:spTree>
    <p:extLst>
      <p:ext uri="{BB962C8B-B14F-4D97-AF65-F5344CB8AC3E}">
        <p14:creationId xmlns:p14="http://schemas.microsoft.com/office/powerpoint/2010/main" val="1517823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3348"/>
            <a:ext cx="8229600" cy="1066799"/>
          </a:xfrm>
        </p:spPr>
        <p:txBody>
          <a:bodyPr anchor="b"/>
          <a:lstStyle/>
          <a:p>
            <a:r>
              <a:rPr lang="en-US" sz="3000" dirty="0"/>
              <a:t>Statistical Modeling for Business </a:t>
            </a:r>
            <a:r>
              <a:rPr lang="en-US" sz="3000" dirty="0" smtClean="0"/>
              <a:t>Analytics </a:t>
            </a:r>
            <a:r>
              <a:rPr lang="en-US" sz="2000" b="0" dirty="0" smtClean="0"/>
              <a:t>(1 of 2)</a:t>
            </a:r>
            <a:endParaRPr lang="en-US" sz="2000" b="0" dirty="0"/>
          </a:p>
        </p:txBody>
      </p:sp>
      <p:pic>
        <p:nvPicPr>
          <p:cNvPr id="8" name="Picture 7" descr="A flowchart shows the relationship between statistics and descriptive analysis. The business analytics flow chart is divided into descriptive, predictive, and prescriptive. Descriptive can flow toward O L A P or Statistics. Statistics divides into descriptive and inferential. "/>
          <p:cNvPicPr>
            <a:picLocks noChangeAspect="1"/>
          </p:cNvPicPr>
          <p:nvPr/>
        </p:nvPicPr>
        <p:blipFill>
          <a:blip r:embed="rId2"/>
          <a:stretch>
            <a:fillRect/>
          </a:stretch>
        </p:blipFill>
        <p:spPr>
          <a:xfrm>
            <a:off x="1564547" y="1637229"/>
            <a:ext cx="6014906" cy="4636260"/>
          </a:xfrm>
          <a:prstGeom prst="rect">
            <a:avLst/>
          </a:prstGeom>
        </p:spPr>
      </p:pic>
    </p:spTree>
    <p:extLst>
      <p:ext uri="{BB962C8B-B14F-4D97-AF65-F5344CB8AC3E}">
        <p14:creationId xmlns:p14="http://schemas.microsoft.com/office/powerpoint/2010/main" val="35001230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000" dirty="0"/>
              <a:t>Statistical Modeling for Business </a:t>
            </a:r>
            <a:r>
              <a:rPr lang="en-US" sz="3000" dirty="0" smtClean="0"/>
              <a:t>Analytics </a:t>
            </a:r>
            <a:r>
              <a:rPr lang="en-US" sz="2000" b="0" dirty="0" smtClean="0"/>
              <a:t>(2 </a:t>
            </a:r>
            <a:r>
              <a:rPr lang="en-US" sz="2000" b="0" dirty="0"/>
              <a:t>of 2)</a:t>
            </a:r>
            <a:endParaRPr lang="en-US" sz="2000" dirty="0"/>
          </a:p>
        </p:txBody>
      </p:sp>
      <p:sp>
        <p:nvSpPr>
          <p:cNvPr id="3" name="Text Placeholder 2"/>
          <p:cNvSpPr>
            <a:spLocks noGrp="1"/>
          </p:cNvSpPr>
          <p:nvPr>
            <p:ph type="body" idx="1"/>
          </p:nvPr>
        </p:nvSpPr>
        <p:spPr/>
        <p:txBody>
          <a:bodyPr/>
          <a:lstStyle/>
          <a:p>
            <a:r>
              <a:rPr lang="en-US" sz="2400" b="1" dirty="0">
                <a:solidFill>
                  <a:schemeClr val="tx1"/>
                </a:solidFill>
                <a:latin typeface="+mn-lt"/>
              </a:rPr>
              <a:t>Statistics</a:t>
            </a:r>
          </a:p>
          <a:p>
            <a:pPr marL="741600" lvl="1" indent="-284400"/>
            <a:r>
              <a:rPr lang="en-US" sz="2400" dirty="0">
                <a:solidFill>
                  <a:schemeClr val="tx1"/>
                </a:solidFill>
                <a:latin typeface="+mn-lt"/>
              </a:rPr>
              <a:t>A collection of mathematical techniques to characterize and interpret data</a:t>
            </a:r>
          </a:p>
          <a:p>
            <a:r>
              <a:rPr lang="en-US" sz="2400" b="1" dirty="0">
                <a:solidFill>
                  <a:schemeClr val="tx1"/>
                </a:solidFill>
                <a:latin typeface="+mn-lt"/>
              </a:rPr>
              <a:t>Descriptive Statistics</a:t>
            </a:r>
          </a:p>
          <a:p>
            <a:pPr marL="741600" lvl="1" indent="-284400"/>
            <a:r>
              <a:rPr lang="en-US" sz="2400" dirty="0" smtClean="0">
                <a:solidFill>
                  <a:schemeClr val="tx1"/>
                </a:solidFill>
                <a:latin typeface="+mn-lt"/>
              </a:rPr>
              <a:t>Describing </a:t>
            </a:r>
            <a:r>
              <a:rPr lang="en-US" sz="2400" dirty="0">
                <a:solidFill>
                  <a:schemeClr val="tx1"/>
                </a:solidFill>
                <a:latin typeface="+mn-lt"/>
              </a:rPr>
              <a:t>the data (as it is)</a:t>
            </a:r>
          </a:p>
          <a:p>
            <a:r>
              <a:rPr lang="en-US" sz="2400" b="1" dirty="0">
                <a:solidFill>
                  <a:schemeClr val="tx1"/>
                </a:solidFill>
                <a:latin typeface="+mn-lt"/>
              </a:rPr>
              <a:t>Inferential statistics</a:t>
            </a:r>
          </a:p>
          <a:p>
            <a:pPr marL="741600" lvl="1" indent="-284400"/>
            <a:r>
              <a:rPr lang="en-US" sz="2400" dirty="0">
                <a:solidFill>
                  <a:schemeClr val="tx1"/>
                </a:solidFill>
                <a:latin typeface="+mn-lt"/>
              </a:rPr>
              <a:t>Drawing inferences about the population based on sample data</a:t>
            </a:r>
          </a:p>
          <a:p>
            <a:r>
              <a:rPr lang="en-US" sz="2400" dirty="0">
                <a:solidFill>
                  <a:schemeClr val="tx1"/>
                </a:solidFill>
                <a:latin typeface="+mn-lt"/>
              </a:rPr>
              <a:t>Descriptive statistics for descriptive analytics</a:t>
            </a:r>
          </a:p>
        </p:txBody>
      </p:sp>
    </p:spTree>
    <p:extLst>
      <p:ext uri="{BB962C8B-B14F-4D97-AF65-F5344CB8AC3E}">
        <p14:creationId xmlns:p14="http://schemas.microsoft.com/office/powerpoint/2010/main" val="1356432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1"/>
            <a:ext cx="8450826" cy="1097279"/>
          </a:xfrm>
        </p:spPr>
        <p:txBody>
          <a:bodyPr/>
          <a:lstStyle/>
          <a:p>
            <a:r>
              <a:rPr lang="en-US" dirty="0"/>
              <a:t>Descriptive </a:t>
            </a:r>
            <a:r>
              <a:rPr lang="en-US" dirty="0" smtClean="0"/>
              <a:t>Statistics Measures </a:t>
            </a:r>
            <a:r>
              <a:rPr lang="en-US" dirty="0"/>
              <a:t>of Centrality Tendency</a:t>
            </a:r>
          </a:p>
        </p:txBody>
      </p:sp>
      <p:sp>
        <p:nvSpPr>
          <p:cNvPr id="3" name="Text Placeholder 2"/>
          <p:cNvSpPr>
            <a:spLocks noGrp="1"/>
          </p:cNvSpPr>
          <p:nvPr>
            <p:ph type="body" idx="1"/>
          </p:nvPr>
        </p:nvSpPr>
        <p:spPr>
          <a:xfrm>
            <a:off x="457200" y="1600201"/>
            <a:ext cx="8229600" cy="538315"/>
          </a:xfrm>
        </p:spPr>
        <p:txBody>
          <a:bodyPr/>
          <a:lstStyle/>
          <a:p>
            <a:r>
              <a:rPr lang="en-US" sz="2400" b="1" dirty="0">
                <a:solidFill>
                  <a:schemeClr val="tx1"/>
                </a:solidFill>
                <a:latin typeface="+mn-lt"/>
              </a:rPr>
              <a:t>Arithmetic mean</a:t>
            </a:r>
          </a:p>
        </p:txBody>
      </p:sp>
      <p:graphicFrame>
        <p:nvGraphicFramePr>
          <p:cNvPr id="8" name="Object 7" descr="x bar = start fraction x sub 1 + x sub 2 and so on to + x sub n, over n end fraction."/>
          <p:cNvGraphicFramePr>
            <a:graphicFrameLocks noChangeAspect="1"/>
          </p:cNvGraphicFramePr>
          <p:nvPr>
            <p:extLst>
              <p:ext uri="{D42A27DB-BD31-4B8C-83A1-F6EECF244321}">
                <p14:modId xmlns:p14="http://schemas.microsoft.com/office/powerpoint/2010/main" val="2598017446"/>
              </p:ext>
            </p:extLst>
          </p:nvPr>
        </p:nvGraphicFramePr>
        <p:xfrm>
          <a:off x="719138" y="2325688"/>
          <a:ext cx="4225925" cy="1055687"/>
        </p:xfrm>
        <a:graphic>
          <a:graphicData uri="http://schemas.openxmlformats.org/presentationml/2006/ole">
            <mc:AlternateContent xmlns:mc="http://schemas.openxmlformats.org/markup-compatibility/2006">
              <mc:Choice xmlns:v="urn:schemas-microsoft-com:vml" Requires="v">
                <p:oleObj spid="_x0000_s8762" name="Equation" r:id="rId3" imgW="1574640" imgH="393480" progId="Equation.DSMT4">
                  <p:embed/>
                </p:oleObj>
              </mc:Choice>
              <mc:Fallback>
                <p:oleObj name="Equation" r:id="rId3" imgW="1574640" imgH="393480" progId="Equation.DSMT4">
                  <p:embed/>
                  <p:pic>
                    <p:nvPicPr>
                      <p:cNvPr id="0" name=""/>
                      <p:cNvPicPr/>
                      <p:nvPr/>
                    </p:nvPicPr>
                    <p:blipFill>
                      <a:blip r:embed="rId4"/>
                      <a:stretch>
                        <a:fillRect/>
                      </a:stretch>
                    </p:blipFill>
                    <p:spPr>
                      <a:xfrm>
                        <a:off x="719138" y="2325688"/>
                        <a:ext cx="4225925" cy="1055687"/>
                      </a:xfrm>
                      <a:prstGeom prst="rect">
                        <a:avLst/>
                      </a:prstGeom>
                    </p:spPr>
                  </p:pic>
                </p:oleObj>
              </mc:Fallback>
            </mc:AlternateContent>
          </a:graphicData>
        </a:graphic>
      </p:graphicFrame>
      <p:graphicFrame>
        <p:nvGraphicFramePr>
          <p:cNvPr id="9" name="Object 8" descr="x bar = start fraction the sum of x sub I from I = 1 to n, over n, end fraction."/>
          <p:cNvGraphicFramePr>
            <a:graphicFrameLocks noChangeAspect="1"/>
          </p:cNvGraphicFramePr>
          <p:nvPr>
            <p:extLst>
              <p:ext uri="{D42A27DB-BD31-4B8C-83A1-F6EECF244321}">
                <p14:modId xmlns:p14="http://schemas.microsoft.com/office/powerpoint/2010/main" val="1967127835"/>
              </p:ext>
            </p:extLst>
          </p:nvPr>
        </p:nvGraphicFramePr>
        <p:xfrm>
          <a:off x="5574167" y="2210132"/>
          <a:ext cx="2184209" cy="1171243"/>
        </p:xfrm>
        <a:graphic>
          <a:graphicData uri="http://schemas.openxmlformats.org/presentationml/2006/ole">
            <mc:AlternateContent xmlns:mc="http://schemas.openxmlformats.org/markup-compatibility/2006">
              <mc:Choice xmlns:v="urn:schemas-microsoft-com:vml" Requires="v">
                <p:oleObj spid="_x0000_s8763" name="Equation" r:id="rId5" imgW="876240" imgH="469800" progId="Equation.DSMT4">
                  <p:embed/>
                </p:oleObj>
              </mc:Choice>
              <mc:Fallback>
                <p:oleObj name="Equation" r:id="rId5" imgW="876240" imgH="469800" progId="Equation.DSMT4">
                  <p:embed/>
                  <p:pic>
                    <p:nvPicPr>
                      <p:cNvPr id="0" name=""/>
                      <p:cNvPicPr/>
                      <p:nvPr/>
                    </p:nvPicPr>
                    <p:blipFill>
                      <a:blip r:embed="rId6"/>
                      <a:stretch>
                        <a:fillRect/>
                      </a:stretch>
                    </p:blipFill>
                    <p:spPr>
                      <a:xfrm>
                        <a:off x="5574167" y="2210132"/>
                        <a:ext cx="2184209" cy="1171243"/>
                      </a:xfrm>
                      <a:prstGeom prst="rect">
                        <a:avLst/>
                      </a:prstGeom>
                    </p:spPr>
                  </p:pic>
                </p:oleObj>
              </mc:Fallback>
            </mc:AlternateContent>
          </a:graphicData>
        </a:graphic>
      </p:graphicFrame>
      <p:sp>
        <p:nvSpPr>
          <p:cNvPr id="4" name="Text Placeholder 3"/>
          <p:cNvSpPr>
            <a:spLocks noGrp="1"/>
          </p:cNvSpPr>
          <p:nvPr>
            <p:ph type="body" idx="10"/>
          </p:nvPr>
        </p:nvSpPr>
        <p:spPr>
          <a:xfrm>
            <a:off x="457200" y="3568547"/>
            <a:ext cx="8229600" cy="2085884"/>
          </a:xfrm>
        </p:spPr>
        <p:txBody>
          <a:bodyPr/>
          <a:lstStyle/>
          <a:p>
            <a:r>
              <a:rPr lang="en-US" sz="2400" b="1" dirty="0">
                <a:solidFill>
                  <a:schemeClr val="tx1"/>
                </a:solidFill>
                <a:latin typeface="+mn-lt"/>
              </a:rPr>
              <a:t>Median</a:t>
            </a:r>
          </a:p>
          <a:p>
            <a:pPr marL="741600" lvl="1" indent="-284400"/>
            <a:r>
              <a:rPr lang="en-US" sz="2400" dirty="0">
                <a:solidFill>
                  <a:schemeClr val="tx1"/>
                </a:solidFill>
                <a:latin typeface="+mn-lt"/>
              </a:rPr>
              <a:t>The </a:t>
            </a:r>
            <a:r>
              <a:rPr lang="en-US" sz="2400" dirty="0" smtClean="0">
                <a:solidFill>
                  <a:schemeClr val="tx1"/>
                </a:solidFill>
                <a:latin typeface="+mn-lt"/>
              </a:rPr>
              <a:t>number </a:t>
            </a:r>
            <a:r>
              <a:rPr lang="en-US" sz="2400" dirty="0">
                <a:solidFill>
                  <a:schemeClr val="tx1"/>
                </a:solidFill>
                <a:latin typeface="+mn-lt"/>
              </a:rPr>
              <a:t>in the middle</a:t>
            </a:r>
          </a:p>
          <a:p>
            <a:r>
              <a:rPr lang="en-US" sz="2400" b="1" dirty="0">
                <a:solidFill>
                  <a:schemeClr val="tx1"/>
                </a:solidFill>
                <a:latin typeface="+mn-lt"/>
              </a:rPr>
              <a:t>Mode</a:t>
            </a:r>
          </a:p>
          <a:p>
            <a:pPr marL="741600" lvl="1" indent="-284400"/>
            <a:r>
              <a:rPr lang="en-US" sz="2400" dirty="0">
                <a:solidFill>
                  <a:schemeClr val="tx1"/>
                </a:solidFill>
                <a:latin typeface="+mn-lt"/>
              </a:rPr>
              <a:t>The most frequent observation</a:t>
            </a:r>
          </a:p>
        </p:txBody>
      </p:sp>
    </p:spTree>
    <p:extLst>
      <p:ext uri="{BB962C8B-B14F-4D97-AF65-F5344CB8AC3E}">
        <p14:creationId xmlns:p14="http://schemas.microsoft.com/office/powerpoint/2010/main" val="33885642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Descriptive </a:t>
            </a:r>
            <a:r>
              <a:rPr lang="en-US" dirty="0" smtClean="0"/>
              <a:t>Statistics Measures </a:t>
            </a:r>
            <a:r>
              <a:rPr lang="en-US" dirty="0"/>
              <a:t>of </a:t>
            </a:r>
            <a:r>
              <a:rPr lang="en-US" dirty="0" smtClean="0"/>
              <a:t>Dispersion </a:t>
            </a:r>
            <a:r>
              <a:rPr lang="en-US" sz="2000" b="0" dirty="0" smtClean="0"/>
              <a:t>(1 of 2)</a:t>
            </a:r>
            <a:endParaRPr lang="en-US" sz="2000" b="0" dirty="0"/>
          </a:p>
        </p:txBody>
      </p:sp>
      <p:sp>
        <p:nvSpPr>
          <p:cNvPr id="3" name="Text Placeholder 2"/>
          <p:cNvSpPr>
            <a:spLocks noGrp="1"/>
          </p:cNvSpPr>
          <p:nvPr>
            <p:ph type="body" idx="1"/>
          </p:nvPr>
        </p:nvSpPr>
        <p:spPr>
          <a:xfrm>
            <a:off x="457200" y="1600200"/>
            <a:ext cx="4958971" cy="2874938"/>
          </a:xfrm>
        </p:spPr>
        <p:txBody>
          <a:bodyPr/>
          <a:lstStyle/>
          <a:p>
            <a:r>
              <a:rPr lang="en-US" sz="2400" b="1" dirty="0">
                <a:solidFill>
                  <a:schemeClr val="tx1"/>
                </a:solidFill>
                <a:latin typeface="+mn-lt"/>
              </a:rPr>
              <a:t>Dispersion</a:t>
            </a:r>
          </a:p>
          <a:p>
            <a:pPr marL="741600" lvl="1" indent="-284400"/>
            <a:r>
              <a:rPr lang="en-US" sz="2400" dirty="0" smtClean="0">
                <a:solidFill>
                  <a:schemeClr val="tx1"/>
                </a:solidFill>
                <a:latin typeface="+mn-lt"/>
              </a:rPr>
              <a:t>Degree </a:t>
            </a:r>
            <a:r>
              <a:rPr lang="en-US" sz="2400" dirty="0">
                <a:solidFill>
                  <a:schemeClr val="tx1"/>
                </a:solidFill>
                <a:latin typeface="+mn-lt"/>
              </a:rPr>
              <a:t>of variation in a given variable</a:t>
            </a:r>
          </a:p>
          <a:p>
            <a:r>
              <a:rPr lang="en-US" sz="2400" b="1" dirty="0">
                <a:solidFill>
                  <a:schemeClr val="tx1"/>
                </a:solidFill>
                <a:latin typeface="+mn-lt"/>
              </a:rPr>
              <a:t>Range</a:t>
            </a:r>
          </a:p>
          <a:p>
            <a:pPr marL="741600" lvl="1" indent="-284400"/>
            <a:r>
              <a:rPr lang="en-US" sz="2400" dirty="0">
                <a:solidFill>
                  <a:schemeClr val="tx1"/>
                </a:solidFill>
                <a:latin typeface="+mn-lt"/>
              </a:rPr>
              <a:t>Max - Min</a:t>
            </a:r>
          </a:p>
          <a:p>
            <a:r>
              <a:rPr lang="en-US" sz="2400" b="1" dirty="0" smtClean="0">
                <a:solidFill>
                  <a:schemeClr val="tx1"/>
                </a:solidFill>
                <a:latin typeface="+mn-lt"/>
              </a:rPr>
              <a:t>Variance</a:t>
            </a:r>
            <a:endParaRPr lang="en-US" sz="2400" b="1" dirty="0">
              <a:solidFill>
                <a:schemeClr val="tx1"/>
              </a:solidFill>
              <a:latin typeface="+mn-lt"/>
            </a:endParaRPr>
          </a:p>
        </p:txBody>
      </p:sp>
      <p:graphicFrame>
        <p:nvGraphicFramePr>
          <p:cNvPr id="8" name="Object 7" descr="s squared = start fraction the sum of left parenthesis x sub I minus x bar right parenthesis squared from I = 1 to n, over, n minus 1 end fraction."/>
          <p:cNvGraphicFramePr>
            <a:graphicFrameLocks noChangeAspect="1"/>
          </p:cNvGraphicFramePr>
          <p:nvPr>
            <p:extLst>
              <p:ext uri="{D42A27DB-BD31-4B8C-83A1-F6EECF244321}">
                <p14:modId xmlns:p14="http://schemas.microsoft.com/office/powerpoint/2010/main" val="3556895179"/>
              </p:ext>
            </p:extLst>
          </p:nvPr>
        </p:nvGraphicFramePr>
        <p:xfrm>
          <a:off x="1153266" y="4475138"/>
          <a:ext cx="2744604" cy="931655"/>
        </p:xfrm>
        <a:graphic>
          <a:graphicData uri="http://schemas.openxmlformats.org/presentationml/2006/ole">
            <mc:AlternateContent xmlns:mc="http://schemas.openxmlformats.org/markup-compatibility/2006">
              <mc:Choice xmlns:v="urn:schemas-microsoft-com:vml" Requires="v">
                <p:oleObj spid="_x0000_s9730" name="Equation" r:id="rId3" imgW="1384200" imgH="469800" progId="Equation.DSMT4">
                  <p:embed/>
                </p:oleObj>
              </mc:Choice>
              <mc:Fallback>
                <p:oleObj name="Equation" r:id="rId3" imgW="1384200" imgH="469800" progId="Equation.DSMT4">
                  <p:embed/>
                  <p:pic>
                    <p:nvPicPr>
                      <p:cNvPr id="0" name=""/>
                      <p:cNvPicPr/>
                      <p:nvPr/>
                    </p:nvPicPr>
                    <p:blipFill>
                      <a:blip r:embed="rId4"/>
                      <a:stretch>
                        <a:fillRect/>
                      </a:stretch>
                    </p:blipFill>
                    <p:spPr>
                      <a:xfrm>
                        <a:off x="1153266" y="4475138"/>
                        <a:ext cx="2744604" cy="931655"/>
                      </a:xfrm>
                      <a:prstGeom prst="rect">
                        <a:avLst/>
                      </a:prstGeom>
                    </p:spPr>
                  </p:pic>
                </p:oleObj>
              </mc:Fallback>
            </mc:AlternateContent>
          </a:graphicData>
        </a:graphic>
      </p:graphicFrame>
      <p:sp>
        <p:nvSpPr>
          <p:cNvPr id="5" name="Text Placeholder 4"/>
          <p:cNvSpPr>
            <a:spLocks noGrp="1"/>
          </p:cNvSpPr>
          <p:nvPr>
            <p:ph type="body" idx="11"/>
          </p:nvPr>
        </p:nvSpPr>
        <p:spPr>
          <a:xfrm>
            <a:off x="5583811" y="3708575"/>
            <a:ext cx="3259393" cy="451852"/>
          </a:xfrm>
        </p:spPr>
        <p:txBody>
          <a:bodyPr/>
          <a:lstStyle/>
          <a:p>
            <a:pPr marL="0" indent="0">
              <a:buNone/>
            </a:pPr>
            <a:r>
              <a:rPr lang="en-US" sz="2400" b="1" dirty="0">
                <a:solidFill>
                  <a:schemeClr val="tx1"/>
                </a:solidFill>
                <a:latin typeface="+mn-lt"/>
              </a:rPr>
              <a:t>Standard</a:t>
            </a:r>
            <a:r>
              <a:rPr lang="en-US" sz="2400" dirty="0">
                <a:solidFill>
                  <a:schemeClr val="tx1"/>
                </a:solidFill>
                <a:latin typeface="+mn-lt"/>
              </a:rPr>
              <a:t> </a:t>
            </a:r>
            <a:r>
              <a:rPr lang="en-US" sz="2400" b="1" dirty="0">
                <a:solidFill>
                  <a:schemeClr val="tx1"/>
                </a:solidFill>
                <a:latin typeface="+mn-lt"/>
              </a:rPr>
              <a:t>Deviation</a:t>
            </a:r>
            <a:endParaRPr lang="en-IN" sz="2400" dirty="0">
              <a:latin typeface="+mn-lt"/>
            </a:endParaRPr>
          </a:p>
        </p:txBody>
      </p:sp>
      <p:graphicFrame>
        <p:nvGraphicFramePr>
          <p:cNvPr id="9" name="Object 8" descr="s = the square root of start fraction the sum of left parenthesis x sub I minus x bar right parenthesis squared from I = 1 to n, over n minus 1 end fraction."/>
          <p:cNvGraphicFramePr>
            <a:graphicFrameLocks noChangeAspect="1"/>
          </p:cNvGraphicFramePr>
          <p:nvPr>
            <p:extLst>
              <p:ext uri="{D42A27DB-BD31-4B8C-83A1-F6EECF244321}">
                <p14:modId xmlns:p14="http://schemas.microsoft.com/office/powerpoint/2010/main" val="3778933725"/>
              </p:ext>
            </p:extLst>
          </p:nvPr>
        </p:nvGraphicFramePr>
        <p:xfrm>
          <a:off x="5416171" y="4241791"/>
          <a:ext cx="3270629" cy="1186688"/>
        </p:xfrm>
        <a:graphic>
          <a:graphicData uri="http://schemas.openxmlformats.org/presentationml/2006/ole">
            <mc:AlternateContent xmlns:mc="http://schemas.openxmlformats.org/markup-compatibility/2006">
              <mc:Choice xmlns:v="urn:schemas-microsoft-com:vml" Requires="v">
                <p:oleObj spid="_x0000_s9731" name="Equation" r:id="rId5" imgW="1434960" imgH="520560" progId="Equation.DSMT4">
                  <p:embed/>
                </p:oleObj>
              </mc:Choice>
              <mc:Fallback>
                <p:oleObj name="Equation" r:id="rId5" imgW="1434960" imgH="520560" progId="Equation.DSMT4">
                  <p:embed/>
                  <p:pic>
                    <p:nvPicPr>
                      <p:cNvPr id="0" name=""/>
                      <p:cNvPicPr/>
                      <p:nvPr/>
                    </p:nvPicPr>
                    <p:blipFill>
                      <a:blip r:embed="rId6"/>
                      <a:stretch>
                        <a:fillRect/>
                      </a:stretch>
                    </p:blipFill>
                    <p:spPr>
                      <a:xfrm>
                        <a:off x="5416171" y="4241791"/>
                        <a:ext cx="3270629" cy="1186688"/>
                      </a:xfrm>
                      <a:prstGeom prst="rect">
                        <a:avLst/>
                      </a:prstGeom>
                    </p:spPr>
                  </p:pic>
                </p:oleObj>
              </mc:Fallback>
            </mc:AlternateContent>
          </a:graphicData>
        </a:graphic>
      </p:graphicFrame>
      <p:sp>
        <p:nvSpPr>
          <p:cNvPr id="4" name="Text Placeholder 3"/>
          <p:cNvSpPr>
            <a:spLocks noGrp="1"/>
          </p:cNvSpPr>
          <p:nvPr>
            <p:ph type="body" idx="10"/>
          </p:nvPr>
        </p:nvSpPr>
        <p:spPr>
          <a:xfrm>
            <a:off x="459994" y="5396395"/>
            <a:ext cx="8229600" cy="931294"/>
          </a:xfrm>
        </p:spPr>
        <p:txBody>
          <a:bodyPr/>
          <a:lstStyle/>
          <a:p>
            <a:r>
              <a:rPr lang="en-US" sz="2400" b="1" dirty="0">
                <a:solidFill>
                  <a:schemeClr val="tx1"/>
                </a:solidFill>
                <a:latin typeface="+mn-lt"/>
              </a:rPr>
              <a:t>Mean Absolute Deviation (</a:t>
            </a:r>
            <a:r>
              <a:rPr lang="en-US" sz="2400" b="1" dirty="0" smtClean="0">
                <a:solidFill>
                  <a:schemeClr val="tx1"/>
                </a:solidFill>
                <a:latin typeface="+mn-lt"/>
              </a:rPr>
              <a:t>M</a:t>
            </a:r>
            <a:r>
              <a:rPr lang="en-US" sz="100" b="1" dirty="0" smtClean="0">
                <a:solidFill>
                  <a:schemeClr val="tx1"/>
                </a:solidFill>
                <a:latin typeface="+mn-lt"/>
              </a:rPr>
              <a:t> </a:t>
            </a:r>
            <a:r>
              <a:rPr lang="en-US" sz="2400" b="1" dirty="0" smtClean="0">
                <a:solidFill>
                  <a:schemeClr val="tx1"/>
                </a:solidFill>
                <a:latin typeface="+mn-lt"/>
              </a:rPr>
              <a:t>A</a:t>
            </a:r>
            <a:r>
              <a:rPr lang="en-US" sz="100" b="1" dirty="0" smtClean="0">
                <a:solidFill>
                  <a:schemeClr val="tx1"/>
                </a:solidFill>
                <a:latin typeface="+mn-lt"/>
              </a:rPr>
              <a:t> </a:t>
            </a:r>
            <a:r>
              <a:rPr lang="en-US" sz="2400" b="1" dirty="0" smtClean="0">
                <a:solidFill>
                  <a:schemeClr val="tx1"/>
                </a:solidFill>
                <a:latin typeface="+mn-lt"/>
              </a:rPr>
              <a:t>D</a:t>
            </a:r>
            <a:r>
              <a:rPr lang="en-US" sz="2400" b="1" dirty="0">
                <a:solidFill>
                  <a:schemeClr val="tx1"/>
                </a:solidFill>
                <a:latin typeface="+mn-lt"/>
              </a:rPr>
              <a:t>)</a:t>
            </a:r>
          </a:p>
          <a:p>
            <a:pPr marL="741600" lvl="1" indent="-284400"/>
            <a:r>
              <a:rPr lang="en-US" sz="2400" dirty="0">
                <a:solidFill>
                  <a:schemeClr val="tx1"/>
                </a:solidFill>
                <a:latin typeface="+mn-lt"/>
              </a:rPr>
              <a:t>Average absolute deviation from the mean</a:t>
            </a:r>
          </a:p>
        </p:txBody>
      </p:sp>
    </p:spTree>
    <p:extLst>
      <p:ext uri="{BB962C8B-B14F-4D97-AF65-F5344CB8AC3E}">
        <p14:creationId xmlns:p14="http://schemas.microsoft.com/office/powerpoint/2010/main" val="13334422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0119"/>
            <a:ext cx="8229600" cy="1097279"/>
          </a:xfrm>
        </p:spPr>
        <p:txBody>
          <a:bodyPr/>
          <a:lstStyle/>
          <a:p>
            <a:r>
              <a:rPr lang="en-US" dirty="0" smtClean="0"/>
              <a:t>Descriptive Statistics Measures of Dispersion </a:t>
            </a:r>
            <a:r>
              <a:rPr lang="en-US" sz="2000" b="0" dirty="0" smtClean="0"/>
              <a:t>(2 </a:t>
            </a:r>
            <a:r>
              <a:rPr lang="en-US" sz="2000" b="0" dirty="0"/>
              <a:t>of </a:t>
            </a:r>
            <a:r>
              <a:rPr lang="en-US" sz="2000" b="0" smtClean="0"/>
              <a:t>2)</a:t>
            </a:r>
            <a:endParaRPr lang="en-US" sz="2000" dirty="0"/>
          </a:p>
        </p:txBody>
      </p:sp>
      <p:sp>
        <p:nvSpPr>
          <p:cNvPr id="3" name="Text Placeholder 2"/>
          <p:cNvSpPr>
            <a:spLocks noGrp="1"/>
          </p:cNvSpPr>
          <p:nvPr>
            <p:ph type="body" idx="1"/>
          </p:nvPr>
        </p:nvSpPr>
        <p:spPr>
          <a:xfrm>
            <a:off x="457200" y="1600200"/>
            <a:ext cx="4114800" cy="2308123"/>
          </a:xfrm>
        </p:spPr>
        <p:txBody>
          <a:bodyPr/>
          <a:lstStyle/>
          <a:p>
            <a:r>
              <a:rPr lang="en-US" sz="2400" dirty="0" smtClean="0">
                <a:latin typeface="+mn-lt"/>
              </a:rPr>
              <a:t>Quartiles</a:t>
            </a:r>
            <a:endParaRPr lang="en-US" sz="2400" dirty="0">
              <a:latin typeface="+mn-lt"/>
            </a:endParaRPr>
          </a:p>
          <a:p>
            <a:r>
              <a:rPr lang="en-US" sz="2400" dirty="0">
                <a:latin typeface="+mn-lt"/>
              </a:rPr>
              <a:t>Box-and-Whiskers Plot</a:t>
            </a:r>
          </a:p>
          <a:p>
            <a:pPr marL="741600" lvl="1" indent="-284400"/>
            <a:r>
              <a:rPr lang="en-US" sz="2400" dirty="0">
                <a:latin typeface="+mn-lt"/>
              </a:rPr>
              <a:t>a.k.a. box-plot</a:t>
            </a:r>
          </a:p>
          <a:p>
            <a:pPr marL="741600" lvl="1" indent="-284400"/>
            <a:r>
              <a:rPr lang="en-US" sz="2400" dirty="0">
                <a:latin typeface="+mn-lt"/>
              </a:rPr>
              <a:t>Versatile / </a:t>
            </a:r>
            <a:r>
              <a:rPr lang="en-US" sz="2400" dirty="0" smtClean="0">
                <a:latin typeface="+mn-lt"/>
              </a:rPr>
              <a:t>informative</a:t>
            </a:r>
            <a:endParaRPr lang="en-US" sz="2400" dirty="0">
              <a:latin typeface="+mn-lt"/>
            </a:endParaRPr>
          </a:p>
        </p:txBody>
      </p:sp>
      <p:pic>
        <p:nvPicPr>
          <p:cNvPr id="6" name="Picture 5" descr="A box and whisker plots showing Variable 1 and Variable 2. Variable 1 is denoted with an outlier above the max connected to the upper quartile of the box wherein the median line lies below the midsection of the box, and the mean is above the median. Below is the lower quartile connected to the min and an outlier below. Variable 2 is denoted with two outliers, one on top of another, just above the max connected to the upper quartile of the box. The median line divides the box into two equal parts and the mean is located under the median. The lower quartile is marked at the bottom of the box connected to the min with two outliers under it. The following definitions are given on the side: Outliers are larger than 1.5 times the upper quartile. Max is the largest value, excluding larger outliers. At the upper quartile, 25 percent of data is larger than this value. At the median, 50% of data is larger than this value or the middle of the data set. The mean is the simple average of the dataset. At the lower quartile, 25% of the data is smaller than this value. The min is the smallest value, excluding smaller outliers. Outliers are smaller than 1.5 times the lower quartile."/>
          <p:cNvPicPr>
            <a:picLocks noChangeAspect="1"/>
          </p:cNvPicPr>
          <p:nvPr/>
        </p:nvPicPr>
        <p:blipFill>
          <a:blip r:embed="rId2"/>
          <a:stretch>
            <a:fillRect/>
          </a:stretch>
        </p:blipFill>
        <p:spPr>
          <a:xfrm>
            <a:off x="4892505" y="1625755"/>
            <a:ext cx="3541390" cy="4541668"/>
          </a:xfrm>
          <a:prstGeom prst="rect">
            <a:avLst/>
          </a:prstGeom>
        </p:spPr>
      </p:pic>
    </p:spTree>
    <p:extLst>
      <p:ext uri="{BB962C8B-B14F-4D97-AF65-F5344CB8AC3E}">
        <p14:creationId xmlns:p14="http://schemas.microsoft.com/office/powerpoint/2010/main" val="12454904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Descriptive </a:t>
            </a:r>
            <a:r>
              <a:rPr lang="en-US" sz="3200" dirty="0" smtClean="0"/>
              <a:t>Statistics Shape </a:t>
            </a:r>
            <a:r>
              <a:rPr lang="en-US" sz="3200" dirty="0"/>
              <a:t>of </a:t>
            </a:r>
            <a:r>
              <a:rPr lang="en-US" sz="3200" dirty="0" smtClean="0"/>
              <a:t>a Distribution</a:t>
            </a:r>
            <a:endParaRPr lang="en-US" sz="3200" dirty="0"/>
          </a:p>
        </p:txBody>
      </p:sp>
      <p:sp>
        <p:nvSpPr>
          <p:cNvPr id="3" name="Text Placeholder 2"/>
          <p:cNvSpPr>
            <a:spLocks noGrp="1"/>
          </p:cNvSpPr>
          <p:nvPr>
            <p:ph type="body" idx="1"/>
          </p:nvPr>
        </p:nvSpPr>
        <p:spPr>
          <a:xfrm>
            <a:off x="457200" y="1582346"/>
            <a:ext cx="8229600" cy="1564341"/>
          </a:xfrm>
        </p:spPr>
        <p:txBody>
          <a:bodyPr/>
          <a:lstStyle/>
          <a:p>
            <a:r>
              <a:rPr lang="en-US" sz="2400" b="1" dirty="0">
                <a:solidFill>
                  <a:schemeClr val="tx1"/>
                </a:solidFill>
                <a:latin typeface="+mn-lt"/>
              </a:rPr>
              <a:t>Histogram</a:t>
            </a:r>
            <a:r>
              <a:rPr lang="en-US" sz="2400" dirty="0">
                <a:solidFill>
                  <a:schemeClr val="tx1"/>
                </a:solidFill>
                <a:latin typeface="+mn-lt"/>
              </a:rPr>
              <a:t> – frequency chart</a:t>
            </a:r>
          </a:p>
          <a:p>
            <a:r>
              <a:rPr lang="en-US" sz="2400" b="1" dirty="0">
                <a:solidFill>
                  <a:schemeClr val="tx1"/>
                </a:solidFill>
                <a:latin typeface="+mn-lt"/>
              </a:rPr>
              <a:t>Skewness</a:t>
            </a:r>
          </a:p>
          <a:p>
            <a:pPr marL="741600" lvl="1" indent="-284400"/>
            <a:r>
              <a:rPr lang="en-US" sz="2400" dirty="0">
                <a:solidFill>
                  <a:schemeClr val="tx1"/>
                </a:solidFill>
                <a:latin typeface="+mn-lt"/>
              </a:rPr>
              <a:t>Measure of asymmetry</a:t>
            </a:r>
          </a:p>
        </p:txBody>
      </p:sp>
      <p:graphicFrame>
        <p:nvGraphicFramePr>
          <p:cNvPr id="8" name="Object 7" descr="Skewness = S = start fraction the sum of left parenthesis x sub I minus x bar right parenthesis cubed from I = 1 to n, over left parenthesis n minus 1 right parenthesis s cubed."/>
          <p:cNvGraphicFramePr>
            <a:graphicFrameLocks noChangeAspect="1"/>
          </p:cNvGraphicFramePr>
          <p:nvPr>
            <p:extLst>
              <p:ext uri="{D42A27DB-BD31-4B8C-83A1-F6EECF244321}">
                <p14:modId xmlns:p14="http://schemas.microsoft.com/office/powerpoint/2010/main" val="523260953"/>
              </p:ext>
            </p:extLst>
          </p:nvPr>
        </p:nvGraphicFramePr>
        <p:xfrm>
          <a:off x="2388544" y="3211770"/>
          <a:ext cx="4368501" cy="1027138"/>
        </p:xfrm>
        <a:graphic>
          <a:graphicData uri="http://schemas.openxmlformats.org/presentationml/2006/ole">
            <mc:AlternateContent xmlns:mc="http://schemas.openxmlformats.org/markup-compatibility/2006">
              <mc:Choice xmlns:v="urn:schemas-microsoft-com:vml" Requires="v">
                <p:oleObj spid="_x0000_s10673" name="Equation" r:id="rId3" imgW="2108160" imgH="495000" progId="Equation.DSMT4">
                  <p:embed/>
                </p:oleObj>
              </mc:Choice>
              <mc:Fallback>
                <p:oleObj name="Equation" r:id="rId3" imgW="2108160" imgH="495000" progId="Equation.DSMT4">
                  <p:embed/>
                  <p:pic>
                    <p:nvPicPr>
                      <p:cNvPr id="0" name=""/>
                      <p:cNvPicPr/>
                      <p:nvPr/>
                    </p:nvPicPr>
                    <p:blipFill>
                      <a:blip r:embed="rId4"/>
                      <a:stretch>
                        <a:fillRect/>
                      </a:stretch>
                    </p:blipFill>
                    <p:spPr>
                      <a:xfrm>
                        <a:off x="2388544" y="3211770"/>
                        <a:ext cx="4368501" cy="1027138"/>
                      </a:xfrm>
                      <a:prstGeom prst="rect">
                        <a:avLst/>
                      </a:prstGeom>
                    </p:spPr>
                  </p:pic>
                </p:oleObj>
              </mc:Fallback>
            </mc:AlternateContent>
          </a:graphicData>
        </a:graphic>
      </p:graphicFrame>
      <p:sp>
        <p:nvSpPr>
          <p:cNvPr id="4" name="Text Placeholder 3"/>
          <p:cNvSpPr>
            <a:spLocks noGrp="1"/>
          </p:cNvSpPr>
          <p:nvPr>
            <p:ph type="body" idx="10"/>
          </p:nvPr>
        </p:nvSpPr>
        <p:spPr>
          <a:xfrm>
            <a:off x="457200" y="4325870"/>
            <a:ext cx="8229600" cy="965006"/>
          </a:xfrm>
        </p:spPr>
        <p:txBody>
          <a:bodyPr/>
          <a:lstStyle/>
          <a:p>
            <a:r>
              <a:rPr lang="en-US" sz="2400" b="1" dirty="0">
                <a:solidFill>
                  <a:schemeClr val="tx1"/>
                </a:solidFill>
                <a:latin typeface="+mn-lt"/>
              </a:rPr>
              <a:t>Kurtosis</a:t>
            </a:r>
          </a:p>
          <a:p>
            <a:pPr marL="741600" lvl="1" indent="-284400"/>
            <a:r>
              <a:rPr lang="en-US" sz="2400" dirty="0">
                <a:latin typeface="+mn-lt"/>
              </a:rPr>
              <a:t>Peak/tall/skinny nature of the distribution</a:t>
            </a:r>
          </a:p>
        </p:txBody>
      </p:sp>
      <p:graphicFrame>
        <p:nvGraphicFramePr>
          <p:cNvPr id="9" name="Object 8" descr="Kurtosis = K = start fraction the sum of left parenthesis x sub I minus x bar right parenthesis to the fourth power from I = 1 to n, over n s to the fourth power, end fraction minus 3."/>
          <p:cNvGraphicFramePr>
            <a:graphicFrameLocks noChangeAspect="1"/>
          </p:cNvGraphicFramePr>
          <p:nvPr>
            <p:extLst>
              <p:ext uri="{D42A27DB-BD31-4B8C-83A1-F6EECF244321}">
                <p14:modId xmlns:p14="http://schemas.microsoft.com/office/powerpoint/2010/main" val="1347319596"/>
              </p:ext>
            </p:extLst>
          </p:nvPr>
        </p:nvGraphicFramePr>
        <p:xfrm>
          <a:off x="2174114" y="5399685"/>
          <a:ext cx="4795772" cy="948897"/>
        </p:xfrm>
        <a:graphic>
          <a:graphicData uri="http://schemas.openxmlformats.org/presentationml/2006/ole">
            <mc:AlternateContent xmlns:mc="http://schemas.openxmlformats.org/markup-compatibility/2006">
              <mc:Choice xmlns:v="urn:schemas-microsoft-com:vml" Requires="v">
                <p:oleObj spid="_x0000_s10674" name="Equation" r:id="rId5" imgW="2374560" imgH="469800" progId="Equation.DSMT4">
                  <p:embed/>
                </p:oleObj>
              </mc:Choice>
              <mc:Fallback>
                <p:oleObj name="Equation" r:id="rId5" imgW="2374560" imgH="469800" progId="Equation.DSMT4">
                  <p:embed/>
                  <p:pic>
                    <p:nvPicPr>
                      <p:cNvPr id="0" name=""/>
                      <p:cNvPicPr/>
                      <p:nvPr/>
                    </p:nvPicPr>
                    <p:blipFill>
                      <a:blip r:embed="rId6"/>
                      <a:stretch>
                        <a:fillRect/>
                      </a:stretch>
                    </p:blipFill>
                    <p:spPr>
                      <a:xfrm>
                        <a:off x="2174114" y="5399685"/>
                        <a:ext cx="4795772" cy="948897"/>
                      </a:xfrm>
                      <a:prstGeom prst="rect">
                        <a:avLst/>
                      </a:prstGeom>
                    </p:spPr>
                  </p:pic>
                </p:oleObj>
              </mc:Fallback>
            </mc:AlternateContent>
          </a:graphicData>
        </a:graphic>
      </p:graphicFrame>
    </p:spTree>
    <p:extLst>
      <p:ext uri="{BB962C8B-B14F-4D97-AF65-F5344CB8AC3E}">
        <p14:creationId xmlns:p14="http://schemas.microsoft.com/office/powerpoint/2010/main" val="3156634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Between Dispersion and Shape Properties</a:t>
            </a:r>
          </a:p>
        </p:txBody>
      </p:sp>
      <p:pic>
        <p:nvPicPr>
          <p:cNvPr id="6" name="Picture 5" descr="Four histograms with bell curves show the relationship between dispersion and shape properties. Graph a shows a stiff bell curve plotted over a histogram starting from (minus 4, 0), climbing to its highest point at (0, 5), and tapering down to (4, 0). Graph b shows a regular bell curve plotted over a histogram starting from (minus 4, 0), climbing to its highest point at (0, 2.5), and tapering down to (4, 0). Graph c shows a bell curve skewed to the right plotted over a histogram starting from (minus 4, 0), climbing to its highest point at (minus 2, 3), and tapering down to (4, 0). Graph d shows a bell curve skewed to the left plotted over a histogram starting from (minus 4, 0), climbing to its highest point at (2, 3), and tapering down to (4, 0)."/>
          <p:cNvPicPr>
            <a:picLocks noChangeAspect="1"/>
          </p:cNvPicPr>
          <p:nvPr/>
        </p:nvPicPr>
        <p:blipFill>
          <a:blip r:embed="rId2"/>
          <a:stretch>
            <a:fillRect/>
          </a:stretch>
        </p:blipFill>
        <p:spPr>
          <a:xfrm>
            <a:off x="2486870" y="1807399"/>
            <a:ext cx="4170259" cy="4452178"/>
          </a:xfrm>
          <a:prstGeom prst="rect">
            <a:avLst/>
          </a:prstGeom>
        </p:spPr>
      </p:pic>
    </p:spTree>
    <p:extLst>
      <p:ext uri="{BB962C8B-B14F-4D97-AF65-F5344CB8AC3E}">
        <p14:creationId xmlns:p14="http://schemas.microsoft.com/office/powerpoint/2010/main" val="24097144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Technology Insights </a:t>
            </a:r>
            <a:r>
              <a:rPr lang="en-US" dirty="0" smtClean="0"/>
              <a:t>2.1 </a:t>
            </a:r>
            <a:r>
              <a:rPr lang="en-US" sz="2000" b="0" dirty="0" smtClean="0"/>
              <a:t>(1 of 2)</a:t>
            </a:r>
            <a:endParaRPr lang="en-US" sz="2000" b="0" dirty="0"/>
          </a:p>
        </p:txBody>
      </p:sp>
      <p:sp>
        <p:nvSpPr>
          <p:cNvPr id="4" name="Text Placeholder 3"/>
          <p:cNvSpPr>
            <a:spLocks noGrp="1"/>
          </p:cNvSpPr>
          <p:nvPr>
            <p:ph type="body" idx="1"/>
          </p:nvPr>
        </p:nvSpPr>
        <p:spPr>
          <a:xfrm>
            <a:off x="457200" y="1625298"/>
            <a:ext cx="8229600" cy="429906"/>
          </a:xfrm>
        </p:spPr>
        <p:txBody>
          <a:bodyPr/>
          <a:lstStyle/>
          <a:p>
            <a:r>
              <a:rPr lang="en-US" sz="2400" b="1" dirty="0">
                <a:latin typeface="+mn-lt"/>
              </a:rPr>
              <a:t>Descriptive Statistics in Excel</a:t>
            </a:r>
            <a:endParaRPr lang="en-IN" sz="2400" b="1" dirty="0">
              <a:latin typeface="+mn-lt"/>
            </a:endParaRPr>
          </a:p>
        </p:txBody>
      </p:sp>
      <p:pic>
        <p:nvPicPr>
          <p:cNvPr id="8" name="Picture 7" descr="A screenshot shows steps in activating statistics function in Excel 2016. Step 1. Click the options button to access the window with Add ins as one of the choices. Step 2. Click Add ins. This opens a dropdown window titled manage. Here, search and click Excel add ins. Step 3. This opens another window called add ins with a list of add ins available. Select Analysis ToolPak. Step 4. This opens a spreadsheet with various options. Click the data analysis option on the header and with that, data analysis tools box will appear on the screen with the following text. Tools for financial and scientific data analysis. F U N C R E S dot X L A M. Tell me more. A second screenshot shows steps in obtaining descriptive statistics in Excel. Step 1. In first window of data analysis, analysis tools are given. Choose descriptive statistics in the dropdown menu. Then click OK. Step 2. This will open another window titled descriptive statistics. The first item is input. Under that, a box is given wherein the input range can be typed. Once typed in, a spreadsheet will appear with four columns of data showing expense in column A and demand in columns B, C, and D."/>
          <p:cNvPicPr>
            <a:picLocks noChangeAspect="1"/>
          </p:cNvPicPr>
          <p:nvPr/>
        </p:nvPicPr>
        <p:blipFill>
          <a:blip r:embed="rId2"/>
          <a:stretch>
            <a:fillRect/>
          </a:stretch>
        </p:blipFill>
        <p:spPr>
          <a:xfrm>
            <a:off x="1744121" y="2201108"/>
            <a:ext cx="5655757" cy="4107482"/>
          </a:xfrm>
          <a:prstGeom prst="rect">
            <a:avLst/>
          </a:prstGeom>
        </p:spPr>
      </p:pic>
    </p:spTree>
    <p:extLst>
      <p:ext uri="{BB962C8B-B14F-4D97-AF65-F5344CB8AC3E}">
        <p14:creationId xmlns:p14="http://schemas.microsoft.com/office/powerpoint/2010/main" val="151621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r>
              <a:rPr lang="en-US" sz="2000" dirty="0"/>
              <a:t> </a:t>
            </a:r>
            <a:r>
              <a:rPr lang="en-US" sz="2000" b="0" dirty="0" smtClean="0"/>
              <a:t>(2 </a:t>
            </a:r>
            <a:r>
              <a:rPr lang="en-US" sz="2000" b="0" dirty="0"/>
              <a:t>of 2)</a:t>
            </a:r>
            <a:endParaRPr lang="en-US" b="0" dirty="0"/>
          </a:p>
        </p:txBody>
      </p:sp>
      <p:sp>
        <p:nvSpPr>
          <p:cNvPr id="3" name="Text Placeholder 2"/>
          <p:cNvSpPr>
            <a:spLocks noGrp="1"/>
          </p:cNvSpPr>
          <p:nvPr>
            <p:ph type="body" idx="1"/>
          </p:nvPr>
        </p:nvSpPr>
        <p:spPr/>
        <p:txBody>
          <a:bodyPr/>
          <a:lstStyle/>
          <a:p>
            <a:pPr marL="0" indent="0">
              <a:buClr>
                <a:schemeClr val="bg1"/>
              </a:buClr>
              <a:buNone/>
            </a:pPr>
            <a:r>
              <a:rPr lang="en-US" sz="2400" b="1" dirty="0">
                <a:solidFill>
                  <a:schemeClr val="tx2"/>
                </a:solidFill>
                <a:latin typeface="+mn-lt"/>
              </a:rPr>
              <a:t>2.6</a:t>
            </a:r>
            <a:r>
              <a:rPr lang="en-US" sz="2400" dirty="0">
                <a:latin typeface="+mn-lt"/>
              </a:rPr>
              <a:t> Understand the importance of data/information visualization</a:t>
            </a:r>
          </a:p>
          <a:p>
            <a:pPr marL="0" indent="0">
              <a:buClr>
                <a:schemeClr val="bg1"/>
              </a:buClr>
              <a:buNone/>
            </a:pPr>
            <a:r>
              <a:rPr lang="en-US" sz="2400" b="1" dirty="0">
                <a:solidFill>
                  <a:schemeClr val="tx2"/>
                </a:solidFill>
                <a:latin typeface="+mn-lt"/>
              </a:rPr>
              <a:t>2.7</a:t>
            </a:r>
            <a:r>
              <a:rPr lang="en-US" sz="2400" dirty="0">
                <a:latin typeface="+mn-lt"/>
              </a:rPr>
              <a:t> Learn different types of visualization techniques</a:t>
            </a:r>
          </a:p>
          <a:p>
            <a:pPr marL="0" indent="0">
              <a:buClr>
                <a:schemeClr val="bg1"/>
              </a:buClr>
              <a:buNone/>
            </a:pPr>
            <a:r>
              <a:rPr lang="en-US" sz="2400" b="1" dirty="0">
                <a:solidFill>
                  <a:schemeClr val="tx2"/>
                </a:solidFill>
                <a:latin typeface="+mn-lt"/>
              </a:rPr>
              <a:t>2.8</a:t>
            </a:r>
            <a:r>
              <a:rPr lang="en-US" sz="2400" dirty="0">
                <a:latin typeface="+mn-lt"/>
              </a:rPr>
              <a:t> Appreciate the value that visual analytics brings to business analytics</a:t>
            </a:r>
          </a:p>
          <a:p>
            <a:pPr marL="0" indent="0">
              <a:buClr>
                <a:schemeClr val="bg1"/>
              </a:buClr>
              <a:buNone/>
            </a:pPr>
            <a:r>
              <a:rPr lang="en-US" sz="2400" b="1" dirty="0">
                <a:solidFill>
                  <a:schemeClr val="tx2"/>
                </a:solidFill>
                <a:latin typeface="+mn-lt"/>
              </a:rPr>
              <a:t>2.9</a:t>
            </a:r>
            <a:r>
              <a:rPr lang="en-US" sz="2400" dirty="0">
                <a:latin typeface="+mn-lt"/>
              </a:rPr>
              <a:t> Know the capabilities and limitations of dashboards</a:t>
            </a:r>
          </a:p>
        </p:txBody>
      </p:sp>
    </p:spTree>
    <p:extLst>
      <p:ext uri="{BB962C8B-B14F-4D97-AF65-F5344CB8AC3E}">
        <p14:creationId xmlns:p14="http://schemas.microsoft.com/office/powerpoint/2010/main" val="2324509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Technology Insights </a:t>
            </a:r>
            <a:r>
              <a:rPr lang="en-US" dirty="0" smtClean="0"/>
              <a:t>2.1 </a:t>
            </a:r>
            <a:r>
              <a:rPr lang="en-US" sz="2000" b="0" dirty="0" smtClean="0"/>
              <a:t>(2 of 2)</a:t>
            </a:r>
            <a:endParaRPr lang="en-US" sz="2000" b="0" dirty="0"/>
          </a:p>
        </p:txBody>
      </p:sp>
      <p:sp>
        <p:nvSpPr>
          <p:cNvPr id="3" name="Text Placeholder 2"/>
          <p:cNvSpPr>
            <a:spLocks noGrp="1"/>
          </p:cNvSpPr>
          <p:nvPr>
            <p:ph type="body" idx="1"/>
          </p:nvPr>
        </p:nvSpPr>
        <p:spPr>
          <a:xfrm>
            <a:off x="457200" y="1620882"/>
            <a:ext cx="8229600" cy="421924"/>
          </a:xfrm>
        </p:spPr>
        <p:txBody>
          <a:bodyPr/>
          <a:lstStyle/>
          <a:p>
            <a:r>
              <a:rPr lang="en-US" sz="2000" b="1" dirty="0">
                <a:latin typeface="+mn-lt"/>
              </a:rPr>
              <a:t>Descriptive Statistics in Excel Creating box-plot in Microsoft Excel</a:t>
            </a:r>
            <a:endParaRPr lang="en-IN" sz="2000" b="1" dirty="0">
              <a:latin typeface="+mn-lt"/>
            </a:endParaRPr>
          </a:p>
        </p:txBody>
      </p:sp>
      <p:pic>
        <p:nvPicPr>
          <p:cNvPr id="6" name="Picture 5" descr="A screenshot shows steps in creating box and whiskers plot in Excel 2016. Step 1. In the spreadsheet data on expense and demand, click the button with the icon of a bar graph. Step 2. This will open a box and whisker window. Step 3. Click on it and it will open to a box and whisker plot with the data taken from the spreadsheet. "/>
          <p:cNvPicPr>
            <a:picLocks noChangeAspect="1"/>
          </p:cNvPicPr>
          <p:nvPr/>
        </p:nvPicPr>
        <p:blipFill>
          <a:blip r:embed="rId2"/>
          <a:stretch>
            <a:fillRect/>
          </a:stretch>
        </p:blipFill>
        <p:spPr>
          <a:xfrm>
            <a:off x="746325" y="2166895"/>
            <a:ext cx="7651350" cy="4182039"/>
          </a:xfrm>
          <a:prstGeom prst="rect">
            <a:avLst/>
          </a:prstGeom>
        </p:spPr>
      </p:pic>
    </p:spTree>
    <p:extLst>
      <p:ext uri="{BB962C8B-B14F-4D97-AF65-F5344CB8AC3E}">
        <p14:creationId xmlns:p14="http://schemas.microsoft.com/office/powerpoint/2010/main" val="29848723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2.3</a:t>
            </a:r>
            <a:endParaRPr lang="en-US" dirty="0"/>
          </a:p>
        </p:txBody>
      </p:sp>
      <p:sp>
        <p:nvSpPr>
          <p:cNvPr id="3" name="Text Placeholder 2"/>
          <p:cNvSpPr>
            <a:spLocks noGrp="1"/>
          </p:cNvSpPr>
          <p:nvPr>
            <p:ph type="body" idx="1"/>
          </p:nvPr>
        </p:nvSpPr>
        <p:spPr/>
        <p:txBody>
          <a:bodyPr/>
          <a:lstStyle/>
          <a:p>
            <a:pPr marL="0" indent="0">
              <a:buNone/>
            </a:pPr>
            <a:r>
              <a:rPr lang="en-US" sz="2400" b="1" dirty="0">
                <a:latin typeface="+mn-lt"/>
              </a:rPr>
              <a:t>Town of Cary Uses Analytics to Analyze Data </a:t>
            </a:r>
            <a:r>
              <a:rPr lang="en-US" sz="2400" b="1" dirty="0" smtClean="0">
                <a:latin typeface="+mn-lt"/>
              </a:rPr>
              <a:t>from Sensors</a:t>
            </a:r>
            <a:r>
              <a:rPr lang="en-US" sz="2400" b="1" dirty="0">
                <a:latin typeface="+mn-lt"/>
              </a:rPr>
              <a:t>, Assess Demand, and Detect Problems</a:t>
            </a:r>
            <a:endParaRPr lang="en-US" sz="2400" b="1" dirty="0" smtClean="0">
              <a:latin typeface="+mn-lt"/>
            </a:endParaRPr>
          </a:p>
          <a:p>
            <a:pPr marL="0" indent="0">
              <a:buNone/>
            </a:pPr>
            <a:r>
              <a:rPr lang="en-US" sz="2400" b="1" dirty="0" smtClean="0">
                <a:latin typeface="+mn-lt"/>
              </a:rPr>
              <a:t>Questions </a:t>
            </a:r>
            <a:r>
              <a:rPr lang="en-US" sz="2400" b="1" dirty="0">
                <a:latin typeface="+mn-lt"/>
              </a:rPr>
              <a:t>for Discussion</a:t>
            </a:r>
          </a:p>
          <a:p>
            <a:pPr marL="432000" indent="-432000">
              <a:buFont typeface="+mj-lt"/>
              <a:buAutoNum type="arabicPeriod"/>
            </a:pPr>
            <a:r>
              <a:rPr lang="en-US" sz="2400" dirty="0">
                <a:latin typeface="+mn-lt"/>
              </a:rPr>
              <a:t>What were the challenges the Town of Cary was facing?</a:t>
            </a:r>
          </a:p>
          <a:p>
            <a:pPr marL="432000" indent="-432000">
              <a:buFont typeface="+mj-lt"/>
              <a:buAutoNum type="arabicPeriod"/>
            </a:pPr>
            <a:r>
              <a:rPr lang="en-US" sz="2400" dirty="0">
                <a:latin typeface="+mn-lt"/>
              </a:rPr>
              <a:t>What was the proposed solution?</a:t>
            </a:r>
          </a:p>
          <a:p>
            <a:pPr marL="432000" indent="-432000">
              <a:buFont typeface="+mj-lt"/>
              <a:buAutoNum type="arabicPeriod"/>
            </a:pPr>
            <a:r>
              <a:rPr lang="en-US" sz="2400" dirty="0">
                <a:latin typeface="+mn-lt"/>
              </a:rPr>
              <a:t>What were the results?</a:t>
            </a:r>
          </a:p>
          <a:p>
            <a:pPr marL="432000" indent="-432000">
              <a:buFont typeface="+mj-lt"/>
              <a:buAutoNum type="arabicPeriod"/>
            </a:pPr>
            <a:r>
              <a:rPr lang="en-US" sz="2400" dirty="0">
                <a:latin typeface="+mn-lt"/>
              </a:rPr>
              <a:t>What other problems and data analytics solutions do you foresee for towns like Cary</a:t>
            </a:r>
            <a:r>
              <a:rPr lang="en-US" sz="2400" dirty="0" smtClean="0">
                <a:latin typeface="+mn-lt"/>
              </a:rPr>
              <a:t>?</a:t>
            </a:r>
            <a:endParaRPr lang="en-US" sz="2400" dirty="0">
              <a:latin typeface="+mn-lt"/>
            </a:endParaRPr>
          </a:p>
        </p:txBody>
      </p:sp>
    </p:spTree>
    <p:extLst>
      <p:ext uri="{BB962C8B-B14F-4D97-AF65-F5344CB8AC3E}">
        <p14:creationId xmlns:p14="http://schemas.microsoft.com/office/powerpoint/2010/main" val="32737715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 Modeling for Inferential Statistics</a:t>
            </a:r>
          </a:p>
        </p:txBody>
      </p:sp>
      <p:sp>
        <p:nvSpPr>
          <p:cNvPr id="3" name="Text Placeholder 2"/>
          <p:cNvSpPr>
            <a:spLocks noGrp="1"/>
          </p:cNvSpPr>
          <p:nvPr>
            <p:ph type="body" idx="1"/>
          </p:nvPr>
        </p:nvSpPr>
        <p:spPr/>
        <p:txBody>
          <a:bodyPr/>
          <a:lstStyle/>
          <a:p>
            <a:r>
              <a:rPr lang="en-US" sz="2400" b="1" dirty="0">
                <a:solidFill>
                  <a:schemeClr val="tx1"/>
                </a:solidFill>
                <a:latin typeface="+mn-lt"/>
              </a:rPr>
              <a:t>Regression</a:t>
            </a:r>
          </a:p>
          <a:p>
            <a:pPr marL="741600" lvl="1" indent="-284400"/>
            <a:r>
              <a:rPr lang="en-US" sz="2400" dirty="0">
                <a:latin typeface="+mn-lt"/>
              </a:rPr>
              <a:t>A part of inferential </a:t>
            </a:r>
            <a:r>
              <a:rPr lang="en-US" sz="2400" dirty="0" smtClean="0">
                <a:latin typeface="+mn-lt"/>
              </a:rPr>
              <a:t>statistics</a:t>
            </a:r>
            <a:endParaRPr lang="en-US" sz="2400" dirty="0">
              <a:latin typeface="+mn-lt"/>
            </a:endParaRPr>
          </a:p>
          <a:p>
            <a:pPr marL="741600" lvl="1" indent="-284400"/>
            <a:r>
              <a:rPr lang="en-US" sz="2400" dirty="0">
                <a:latin typeface="+mn-lt"/>
              </a:rPr>
              <a:t>The most widely known and used analytics technique in statistics</a:t>
            </a:r>
          </a:p>
          <a:p>
            <a:pPr marL="741600" lvl="1" indent="-284400"/>
            <a:r>
              <a:rPr lang="en-US" sz="2400" dirty="0">
                <a:latin typeface="+mn-lt"/>
              </a:rPr>
              <a:t>Used to characterize relationship between explanatory (input) and response (output) variable</a:t>
            </a:r>
          </a:p>
          <a:p>
            <a:r>
              <a:rPr lang="en-US" sz="2400" dirty="0">
                <a:latin typeface="+mn-lt"/>
              </a:rPr>
              <a:t>It can </a:t>
            </a:r>
            <a:r>
              <a:rPr lang="en-US" sz="2400" dirty="0" smtClean="0">
                <a:latin typeface="+mn-lt"/>
              </a:rPr>
              <a:t>be </a:t>
            </a:r>
            <a:r>
              <a:rPr lang="en-US" sz="2400" dirty="0">
                <a:latin typeface="+mn-lt"/>
              </a:rPr>
              <a:t>used for</a:t>
            </a:r>
          </a:p>
          <a:p>
            <a:pPr marL="741600" lvl="1" indent="-284400"/>
            <a:r>
              <a:rPr lang="en-US" sz="2400" dirty="0">
                <a:latin typeface="+mn-lt"/>
              </a:rPr>
              <a:t>Hypothesis testing (explanation)</a:t>
            </a:r>
          </a:p>
          <a:p>
            <a:pPr marL="741600" lvl="1" indent="-284400"/>
            <a:r>
              <a:rPr lang="en-US" sz="2400" dirty="0">
                <a:latin typeface="+mn-lt"/>
              </a:rPr>
              <a:t>Forecasting (</a:t>
            </a:r>
            <a:r>
              <a:rPr lang="en-US" sz="2400" dirty="0" smtClean="0">
                <a:latin typeface="+mn-lt"/>
              </a:rPr>
              <a:t>prediction)</a:t>
            </a:r>
          </a:p>
        </p:txBody>
      </p:sp>
    </p:spTree>
    <p:extLst>
      <p:ext uri="{BB962C8B-B14F-4D97-AF65-F5344CB8AC3E}">
        <p14:creationId xmlns:p14="http://schemas.microsoft.com/office/powerpoint/2010/main" val="19612175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 </a:t>
            </a:r>
            <a:r>
              <a:rPr lang="en-US" dirty="0" smtClean="0"/>
              <a:t>Modeling</a:t>
            </a:r>
            <a:r>
              <a:rPr lang="en-US" sz="2000" dirty="0" smtClean="0"/>
              <a:t> </a:t>
            </a:r>
            <a:r>
              <a:rPr lang="en-US" sz="2000" b="0" dirty="0" smtClean="0"/>
              <a:t>(1 of 3)</a:t>
            </a:r>
            <a:endParaRPr lang="en-US" sz="2000" b="0" dirty="0"/>
          </a:p>
        </p:txBody>
      </p:sp>
      <p:sp>
        <p:nvSpPr>
          <p:cNvPr id="3" name="Text Placeholder 2"/>
          <p:cNvSpPr>
            <a:spLocks noGrp="1"/>
          </p:cNvSpPr>
          <p:nvPr>
            <p:ph type="body" idx="1"/>
          </p:nvPr>
        </p:nvSpPr>
        <p:spPr>
          <a:xfrm>
            <a:off x="457200" y="1600201"/>
            <a:ext cx="8229600" cy="4063180"/>
          </a:xfrm>
        </p:spPr>
        <p:txBody>
          <a:bodyPr/>
          <a:lstStyle/>
          <a:p>
            <a:r>
              <a:rPr lang="en-US" sz="2400" dirty="0">
                <a:latin typeface="+mn-lt"/>
              </a:rPr>
              <a:t>Correlation versus </a:t>
            </a:r>
            <a:r>
              <a:rPr lang="en-US" sz="2400" dirty="0" smtClean="0">
                <a:latin typeface="+mn-lt"/>
              </a:rPr>
              <a:t>Regression</a:t>
            </a:r>
            <a:endParaRPr lang="en-US" sz="2400" dirty="0">
              <a:latin typeface="+mn-lt"/>
            </a:endParaRPr>
          </a:p>
          <a:p>
            <a:pPr marL="741600" lvl="1" indent="-284400"/>
            <a:r>
              <a:rPr lang="en-US" sz="2400" dirty="0">
                <a:latin typeface="+mn-lt"/>
              </a:rPr>
              <a:t>What is the difference (or relationship</a:t>
            </a:r>
            <a:r>
              <a:rPr lang="en-US" sz="2400" dirty="0" smtClean="0">
                <a:latin typeface="+mn-lt"/>
              </a:rPr>
              <a:t>)?</a:t>
            </a:r>
            <a:endParaRPr lang="en-US" sz="2400" dirty="0">
              <a:latin typeface="+mn-lt"/>
            </a:endParaRPr>
          </a:p>
          <a:p>
            <a:r>
              <a:rPr lang="en-US" sz="2400" dirty="0">
                <a:latin typeface="+mn-lt"/>
              </a:rPr>
              <a:t>Simple Regression versus Multiple Regression</a:t>
            </a:r>
          </a:p>
          <a:p>
            <a:pPr marL="741600" lvl="1" indent="-284400"/>
            <a:r>
              <a:rPr lang="en-US" sz="2400" dirty="0">
                <a:latin typeface="+mn-lt"/>
              </a:rPr>
              <a:t>Base on number of input variables</a:t>
            </a:r>
          </a:p>
          <a:p>
            <a:r>
              <a:rPr lang="en-US" sz="2400" dirty="0">
                <a:latin typeface="+mn-lt"/>
              </a:rPr>
              <a:t>How do we develop linear regression models?</a:t>
            </a:r>
          </a:p>
          <a:p>
            <a:pPr marL="741600" lvl="1" indent="-284400"/>
            <a:r>
              <a:rPr lang="en-US" sz="2400" dirty="0">
                <a:latin typeface="+mn-lt"/>
              </a:rPr>
              <a:t>Scatter plots (visualization—for simple regression</a:t>
            </a:r>
            <a:r>
              <a:rPr lang="en-US" sz="2400" dirty="0" smtClean="0">
                <a:latin typeface="+mn-lt"/>
              </a:rPr>
              <a:t>)</a:t>
            </a:r>
            <a:endParaRPr lang="en-US" sz="2400" dirty="0">
              <a:latin typeface="+mn-lt"/>
            </a:endParaRPr>
          </a:p>
          <a:p>
            <a:pPr marL="741600" lvl="1" indent="-284400"/>
            <a:r>
              <a:rPr lang="en-US" sz="2400" dirty="0">
                <a:latin typeface="+mn-lt"/>
              </a:rPr>
              <a:t>Ordinary least squares method</a:t>
            </a:r>
          </a:p>
          <a:p>
            <a:pPr marL="1144800" lvl="2" indent="-230400"/>
            <a:r>
              <a:rPr lang="en-US" sz="2400" dirty="0">
                <a:latin typeface="+mn-lt"/>
              </a:rPr>
              <a:t>A line that minimizes squared of the errors</a:t>
            </a:r>
          </a:p>
        </p:txBody>
      </p:sp>
    </p:spTree>
    <p:extLst>
      <p:ext uri="{BB962C8B-B14F-4D97-AF65-F5344CB8AC3E}">
        <p14:creationId xmlns:p14="http://schemas.microsoft.com/office/powerpoint/2010/main" val="40798379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a:t>Regression </a:t>
            </a:r>
            <a:r>
              <a:rPr lang="en-US" dirty="0" smtClean="0"/>
              <a:t>Modeling</a:t>
            </a:r>
            <a:r>
              <a:rPr lang="en-US" sz="2000" dirty="0"/>
              <a:t> </a:t>
            </a:r>
            <a:r>
              <a:rPr lang="en-US" sz="2000" b="0" dirty="0" smtClean="0"/>
              <a:t>(2 </a:t>
            </a:r>
            <a:r>
              <a:rPr lang="en-US" sz="2000" b="0" dirty="0"/>
              <a:t>of 3)</a:t>
            </a:r>
          </a:p>
        </p:txBody>
      </p:sp>
      <p:pic>
        <p:nvPicPr>
          <p:cNvPr id="6" name="Picture 5" descr="A scatterplot shows three linear regression lines for response variable, y, and explanatory variable, x. The horizontal axis shows explanatory variable x and is divided into 46 equal units. The vertical axis shows response variable y and is divided into 32 equal units. Three points, (x sub i, y sub i), are labeled at the following points. (3.5, 1.5), (14.5, 28.5), and (36.5, 14). A solid regression line is drawn between (0, 6) and (46, 26). The slope of the line is beta sub 1 and the y coordinate is labeled beta sub 0. Two dashed regression lines are drawn. One line is between (0, 2) and (46, 32), and a second line is between (0, 10) and (46, 20)."/>
          <p:cNvPicPr>
            <a:picLocks noChangeAspect="1"/>
          </p:cNvPicPr>
          <p:nvPr/>
        </p:nvPicPr>
        <p:blipFill>
          <a:blip r:embed="rId2"/>
          <a:stretch>
            <a:fillRect/>
          </a:stretch>
        </p:blipFill>
        <p:spPr>
          <a:xfrm>
            <a:off x="1495367" y="1682182"/>
            <a:ext cx="6153267" cy="4352121"/>
          </a:xfrm>
          <a:prstGeom prst="rect">
            <a:avLst/>
          </a:prstGeom>
        </p:spPr>
      </p:pic>
    </p:spTree>
    <p:extLst>
      <p:ext uri="{BB962C8B-B14F-4D97-AF65-F5344CB8AC3E}">
        <p14:creationId xmlns:p14="http://schemas.microsoft.com/office/powerpoint/2010/main" val="36527128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Regression </a:t>
            </a:r>
            <a:r>
              <a:rPr lang="en-US" dirty="0" smtClean="0"/>
              <a:t>Modeling</a:t>
            </a:r>
            <a:r>
              <a:rPr lang="en-US" sz="2000" dirty="0"/>
              <a:t> </a:t>
            </a:r>
            <a:r>
              <a:rPr lang="en-US" sz="2000" b="0" dirty="0"/>
              <a:t>(3 of 3)</a:t>
            </a:r>
          </a:p>
        </p:txBody>
      </p:sp>
      <p:sp>
        <p:nvSpPr>
          <p:cNvPr id="18" name="Text Placeholder 17"/>
          <p:cNvSpPr>
            <a:spLocks noGrp="1"/>
          </p:cNvSpPr>
          <p:nvPr>
            <p:ph type="body" idx="1"/>
          </p:nvPr>
        </p:nvSpPr>
        <p:spPr>
          <a:xfrm>
            <a:off x="457200" y="1600048"/>
            <a:ext cx="8229600" cy="1157747"/>
          </a:xfrm>
        </p:spPr>
        <p:txBody>
          <a:bodyPr/>
          <a:lstStyle/>
          <a:p>
            <a:r>
              <a:rPr lang="en-US" sz="2400" i="1" dirty="0">
                <a:latin typeface="+mn-lt"/>
              </a:rPr>
              <a:t>x</a:t>
            </a:r>
            <a:r>
              <a:rPr lang="en-US" sz="2400" dirty="0">
                <a:latin typeface="+mn-lt"/>
              </a:rPr>
              <a:t>: input, </a:t>
            </a:r>
            <a:r>
              <a:rPr lang="en-US" sz="2400" i="1" dirty="0">
                <a:latin typeface="+mn-lt"/>
              </a:rPr>
              <a:t>y</a:t>
            </a:r>
            <a:r>
              <a:rPr lang="en-US" sz="2400" dirty="0">
                <a:latin typeface="+mn-lt"/>
              </a:rPr>
              <a:t>: </a:t>
            </a:r>
            <a:r>
              <a:rPr lang="en-US" sz="2400" dirty="0" smtClean="0">
                <a:latin typeface="+mn-lt"/>
              </a:rPr>
              <a:t>output</a:t>
            </a:r>
            <a:endParaRPr lang="en-US" sz="2400" dirty="0">
              <a:latin typeface="+mn-lt"/>
            </a:endParaRPr>
          </a:p>
          <a:p>
            <a:r>
              <a:rPr lang="en-US" sz="2400" dirty="0">
                <a:latin typeface="+mn-lt"/>
              </a:rPr>
              <a:t>Simple Linear Regression</a:t>
            </a:r>
          </a:p>
        </p:txBody>
      </p:sp>
      <p:graphicFrame>
        <p:nvGraphicFramePr>
          <p:cNvPr id="25" name="Object 24" descr="y = beta sub 0 + beta sub 1, x"/>
          <p:cNvGraphicFramePr>
            <a:graphicFrameLocks noChangeAspect="1"/>
          </p:cNvGraphicFramePr>
          <p:nvPr>
            <p:extLst>
              <p:ext uri="{D42A27DB-BD31-4B8C-83A1-F6EECF244321}">
                <p14:modId xmlns:p14="http://schemas.microsoft.com/office/powerpoint/2010/main" val="1763400693"/>
              </p:ext>
            </p:extLst>
          </p:nvPr>
        </p:nvGraphicFramePr>
        <p:xfrm>
          <a:off x="2218587" y="2777369"/>
          <a:ext cx="1800784" cy="523078"/>
        </p:xfrm>
        <a:graphic>
          <a:graphicData uri="http://schemas.openxmlformats.org/presentationml/2006/ole">
            <mc:AlternateContent xmlns:mc="http://schemas.openxmlformats.org/markup-compatibility/2006">
              <mc:Choice xmlns:v="urn:schemas-microsoft-com:vml" Requires="v">
                <p:oleObj spid="_x0000_s8079" name="Equation" r:id="rId3" imgW="787320" imgH="228600" progId="Equation.DSMT4">
                  <p:embed/>
                </p:oleObj>
              </mc:Choice>
              <mc:Fallback>
                <p:oleObj name="Equation" r:id="rId3" imgW="787320" imgH="228600" progId="Equation.DSMT4">
                  <p:embed/>
                  <p:pic>
                    <p:nvPicPr>
                      <p:cNvPr id="0" name=""/>
                      <p:cNvPicPr/>
                      <p:nvPr/>
                    </p:nvPicPr>
                    <p:blipFill>
                      <a:blip r:embed="rId4"/>
                      <a:stretch>
                        <a:fillRect/>
                      </a:stretch>
                    </p:blipFill>
                    <p:spPr>
                      <a:xfrm>
                        <a:off x="2218587" y="2777369"/>
                        <a:ext cx="1800784" cy="523078"/>
                      </a:xfrm>
                      <a:prstGeom prst="rect">
                        <a:avLst/>
                      </a:prstGeom>
                    </p:spPr>
                  </p:pic>
                </p:oleObj>
              </mc:Fallback>
            </mc:AlternateContent>
          </a:graphicData>
        </a:graphic>
      </p:graphicFrame>
      <p:sp>
        <p:nvSpPr>
          <p:cNvPr id="19" name="Content Placeholder 18"/>
          <p:cNvSpPr>
            <a:spLocks noGrp="1"/>
          </p:cNvSpPr>
          <p:nvPr>
            <p:ph sz="quarter" idx="13"/>
          </p:nvPr>
        </p:nvSpPr>
        <p:spPr>
          <a:xfrm>
            <a:off x="457200" y="3338026"/>
            <a:ext cx="8229600" cy="558800"/>
          </a:xfrm>
        </p:spPr>
        <p:txBody>
          <a:bodyPr/>
          <a:lstStyle/>
          <a:p>
            <a:pPr marL="255600"/>
            <a:r>
              <a:rPr lang="en-US" sz="2400" dirty="0">
                <a:latin typeface="+mn-lt"/>
              </a:rPr>
              <a:t>Multiple Linear Regression</a:t>
            </a:r>
          </a:p>
        </p:txBody>
      </p:sp>
      <p:graphicFrame>
        <p:nvGraphicFramePr>
          <p:cNvPr id="27" name="Object 26" descr="y = beta sub 0 + beta sub 1 x sub 1 + beta sub 2 x sub 2 + beta sub 3 x sub 3 and so on to + beta sub n x sub n."/>
          <p:cNvGraphicFramePr>
            <a:graphicFrameLocks noChangeAspect="1"/>
          </p:cNvGraphicFramePr>
          <p:nvPr>
            <p:extLst>
              <p:ext uri="{D42A27DB-BD31-4B8C-83A1-F6EECF244321}">
                <p14:modId xmlns:p14="http://schemas.microsoft.com/office/powerpoint/2010/main" val="3467433745"/>
              </p:ext>
            </p:extLst>
          </p:nvPr>
        </p:nvGraphicFramePr>
        <p:xfrm>
          <a:off x="1827198" y="4028239"/>
          <a:ext cx="5489603" cy="532169"/>
        </p:xfrm>
        <a:graphic>
          <a:graphicData uri="http://schemas.openxmlformats.org/presentationml/2006/ole">
            <mc:AlternateContent xmlns:mc="http://schemas.openxmlformats.org/markup-compatibility/2006">
              <mc:Choice xmlns:v="urn:schemas-microsoft-com:vml" Requires="v">
                <p:oleObj spid="_x0000_s8080" name="Equation" r:id="rId5" imgW="2361960" imgH="228600" progId="Equation.DSMT4">
                  <p:embed/>
                </p:oleObj>
              </mc:Choice>
              <mc:Fallback>
                <p:oleObj name="Equation" r:id="rId5" imgW="2361960" imgH="228600" progId="Equation.DSMT4">
                  <p:embed/>
                  <p:pic>
                    <p:nvPicPr>
                      <p:cNvPr id="0" name=""/>
                      <p:cNvPicPr/>
                      <p:nvPr/>
                    </p:nvPicPr>
                    <p:blipFill>
                      <a:blip r:embed="rId6"/>
                      <a:stretch>
                        <a:fillRect/>
                      </a:stretch>
                    </p:blipFill>
                    <p:spPr>
                      <a:xfrm>
                        <a:off x="1827198" y="4028239"/>
                        <a:ext cx="5489603" cy="532169"/>
                      </a:xfrm>
                      <a:prstGeom prst="rect">
                        <a:avLst/>
                      </a:prstGeom>
                    </p:spPr>
                  </p:pic>
                </p:oleObj>
              </mc:Fallback>
            </mc:AlternateContent>
          </a:graphicData>
        </a:graphic>
      </p:graphicFrame>
      <p:sp>
        <p:nvSpPr>
          <p:cNvPr id="20" name="Content Placeholder 19"/>
          <p:cNvSpPr>
            <a:spLocks noGrp="1"/>
          </p:cNvSpPr>
          <p:nvPr>
            <p:ph sz="quarter" idx="14"/>
          </p:nvPr>
        </p:nvSpPr>
        <p:spPr>
          <a:xfrm>
            <a:off x="460376" y="4672956"/>
            <a:ext cx="3285714" cy="609600"/>
          </a:xfrm>
        </p:spPr>
        <p:txBody>
          <a:bodyPr/>
          <a:lstStyle/>
          <a:p>
            <a:pPr marL="255600"/>
            <a:r>
              <a:rPr lang="en-US" sz="2400" dirty="0">
                <a:latin typeface="+mn-lt"/>
              </a:rPr>
              <a:t>The meaning of Beta</a:t>
            </a:r>
          </a:p>
        </p:txBody>
      </p:sp>
      <p:graphicFrame>
        <p:nvGraphicFramePr>
          <p:cNvPr id="28" name="Object 27" descr="left parenthesis beta right parenthesis"/>
          <p:cNvGraphicFramePr>
            <a:graphicFrameLocks noChangeAspect="1"/>
          </p:cNvGraphicFramePr>
          <p:nvPr>
            <p:extLst>
              <p:ext uri="{D42A27DB-BD31-4B8C-83A1-F6EECF244321}">
                <p14:modId xmlns:p14="http://schemas.microsoft.com/office/powerpoint/2010/main" val="868065050"/>
              </p:ext>
            </p:extLst>
          </p:nvPr>
        </p:nvGraphicFramePr>
        <p:xfrm>
          <a:off x="3758122" y="4742780"/>
          <a:ext cx="596900" cy="479425"/>
        </p:xfrm>
        <a:graphic>
          <a:graphicData uri="http://schemas.openxmlformats.org/presentationml/2006/ole">
            <mc:AlternateContent xmlns:mc="http://schemas.openxmlformats.org/markup-compatibility/2006">
              <mc:Choice xmlns:v="urn:schemas-microsoft-com:vml" Requires="v">
                <p:oleObj spid="_x0000_s8081" name="Equation" r:id="rId7" imgW="253800" imgH="203040" progId="Equation.DSMT4">
                  <p:embed/>
                </p:oleObj>
              </mc:Choice>
              <mc:Fallback>
                <p:oleObj name="Equation" r:id="rId7" imgW="253800" imgH="203040" progId="Equation.DSMT4">
                  <p:embed/>
                  <p:pic>
                    <p:nvPicPr>
                      <p:cNvPr id="0" name=""/>
                      <p:cNvPicPr/>
                      <p:nvPr/>
                    </p:nvPicPr>
                    <p:blipFill>
                      <a:blip r:embed="rId8"/>
                      <a:stretch>
                        <a:fillRect/>
                      </a:stretch>
                    </p:blipFill>
                    <p:spPr>
                      <a:xfrm>
                        <a:off x="3758122" y="4742780"/>
                        <a:ext cx="596900" cy="479425"/>
                      </a:xfrm>
                      <a:prstGeom prst="rect">
                        <a:avLst/>
                      </a:prstGeom>
                    </p:spPr>
                  </p:pic>
                </p:oleObj>
              </mc:Fallback>
            </mc:AlternateContent>
          </a:graphicData>
        </a:graphic>
      </p:graphicFrame>
      <p:sp>
        <p:nvSpPr>
          <p:cNvPr id="21" name="Content Placeholder 20"/>
          <p:cNvSpPr>
            <a:spLocks noGrp="1"/>
          </p:cNvSpPr>
          <p:nvPr>
            <p:ph sz="quarter" idx="15"/>
          </p:nvPr>
        </p:nvSpPr>
        <p:spPr>
          <a:xfrm>
            <a:off x="4438674" y="4679164"/>
            <a:ext cx="1858884" cy="550863"/>
          </a:xfrm>
        </p:spPr>
        <p:txBody>
          <a:bodyPr/>
          <a:lstStyle/>
          <a:p>
            <a:pPr marL="0" indent="0">
              <a:buNone/>
            </a:pPr>
            <a:r>
              <a:rPr lang="en-US" sz="2400" dirty="0">
                <a:latin typeface="+mn-lt"/>
              </a:rPr>
              <a:t>coefficients</a:t>
            </a:r>
          </a:p>
        </p:txBody>
      </p:sp>
      <p:sp>
        <p:nvSpPr>
          <p:cNvPr id="22" name="Content Placeholder 21"/>
          <p:cNvSpPr>
            <a:spLocks noGrp="1"/>
          </p:cNvSpPr>
          <p:nvPr>
            <p:ph sz="quarter" idx="16"/>
          </p:nvPr>
        </p:nvSpPr>
        <p:spPr>
          <a:xfrm>
            <a:off x="457200" y="5211497"/>
            <a:ext cx="4807974" cy="652462"/>
          </a:xfrm>
        </p:spPr>
        <p:txBody>
          <a:bodyPr/>
          <a:lstStyle/>
          <a:p>
            <a:pPr marL="741600" indent="-284400">
              <a:spcBef>
                <a:spcPts val="600"/>
              </a:spcBef>
              <a:buFont typeface="Arial" panose="020B0604020202020204" pitchFamily="34" charset="0"/>
              <a:buChar char="–"/>
            </a:pPr>
            <a:r>
              <a:rPr lang="en-US" sz="2400" dirty="0" smtClean="0">
                <a:latin typeface="+mn-lt"/>
              </a:rPr>
              <a:t>Sign (+ or -) and magnitude</a:t>
            </a:r>
            <a:endParaRPr lang="en-US" sz="2400" dirty="0">
              <a:latin typeface="+mn-lt"/>
            </a:endParaRPr>
          </a:p>
        </p:txBody>
      </p:sp>
    </p:spTree>
    <p:extLst>
      <p:ext uri="{BB962C8B-B14F-4D97-AF65-F5344CB8AC3E}">
        <p14:creationId xmlns:p14="http://schemas.microsoft.com/office/powerpoint/2010/main" val="175565779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 of Developing a Regression Model</a:t>
            </a:r>
          </a:p>
        </p:txBody>
      </p:sp>
      <p:sp>
        <p:nvSpPr>
          <p:cNvPr id="3" name="Text Placeholder 2"/>
          <p:cNvSpPr>
            <a:spLocks noGrp="1"/>
          </p:cNvSpPr>
          <p:nvPr>
            <p:ph type="body" idx="1"/>
          </p:nvPr>
        </p:nvSpPr>
        <p:spPr/>
        <p:txBody>
          <a:bodyPr/>
          <a:lstStyle/>
          <a:p>
            <a:pPr marL="0" indent="0">
              <a:buNone/>
            </a:pPr>
            <a:r>
              <a:rPr lang="en-US" sz="2400" b="1" dirty="0">
                <a:solidFill>
                  <a:schemeClr val="tx1"/>
                </a:solidFill>
                <a:latin typeface="+mn-lt"/>
              </a:rPr>
              <a:t>How do we know if the model is good enough</a:t>
            </a:r>
            <a:r>
              <a:rPr lang="en-US" sz="2400" b="1" dirty="0" smtClean="0">
                <a:solidFill>
                  <a:schemeClr val="tx1"/>
                </a:solidFill>
                <a:latin typeface="+mn-lt"/>
              </a:rPr>
              <a:t>?</a:t>
            </a:r>
            <a:endParaRPr lang="en-US" sz="2400" b="1" dirty="0">
              <a:solidFill>
                <a:schemeClr val="tx1"/>
              </a:solidFill>
              <a:latin typeface="+mn-lt"/>
            </a:endParaRPr>
          </a:p>
        </p:txBody>
      </p:sp>
      <p:sp>
        <p:nvSpPr>
          <p:cNvPr id="6" name="Content Placeholder 5"/>
          <p:cNvSpPr>
            <a:spLocks noGrp="1"/>
          </p:cNvSpPr>
          <p:nvPr>
            <p:ph sz="quarter" idx="15"/>
          </p:nvPr>
        </p:nvSpPr>
        <p:spPr>
          <a:xfrm>
            <a:off x="451360" y="2259013"/>
            <a:ext cx="940682" cy="550863"/>
          </a:xfrm>
        </p:spPr>
        <p:txBody>
          <a:bodyPr/>
          <a:lstStyle/>
          <a:p>
            <a:pPr lvl="1"/>
            <a:r>
              <a:rPr lang="en-IN" sz="2400" dirty="0" smtClean="0">
                <a:latin typeface="+mn-lt"/>
              </a:rPr>
              <a:t> </a:t>
            </a:r>
            <a:endParaRPr lang="en-IN" sz="2400" dirty="0">
              <a:latin typeface="+mn-lt"/>
            </a:endParaRPr>
          </a:p>
        </p:txBody>
      </p:sp>
      <p:graphicFrame>
        <p:nvGraphicFramePr>
          <p:cNvPr id="9" name="Object 8" descr="R square"/>
          <p:cNvGraphicFramePr>
            <a:graphicFrameLocks noChangeAspect="1"/>
          </p:cNvGraphicFramePr>
          <p:nvPr>
            <p:extLst>
              <p:ext uri="{D42A27DB-BD31-4B8C-83A1-F6EECF244321}">
                <p14:modId xmlns:p14="http://schemas.microsoft.com/office/powerpoint/2010/main" val="2775124559"/>
              </p:ext>
            </p:extLst>
          </p:nvPr>
        </p:nvGraphicFramePr>
        <p:xfrm>
          <a:off x="1275968" y="2334419"/>
          <a:ext cx="423862" cy="400050"/>
        </p:xfrm>
        <a:graphic>
          <a:graphicData uri="http://schemas.openxmlformats.org/presentationml/2006/ole">
            <mc:AlternateContent xmlns:mc="http://schemas.openxmlformats.org/markup-compatibility/2006">
              <mc:Choice xmlns:v="urn:schemas-microsoft-com:vml" Requires="v">
                <p:oleObj spid="_x0000_s5730" name="Equation" r:id="rId3" imgW="203040" imgH="190440" progId="Equation.DSMT4">
                  <p:embed/>
                </p:oleObj>
              </mc:Choice>
              <mc:Fallback>
                <p:oleObj name="Equation" r:id="rId3" imgW="203040" imgH="190440" progId="Equation.DSMT4">
                  <p:embed/>
                  <p:pic>
                    <p:nvPicPr>
                      <p:cNvPr id="0" name=""/>
                      <p:cNvPicPr/>
                      <p:nvPr/>
                    </p:nvPicPr>
                    <p:blipFill>
                      <a:blip r:embed="rId4"/>
                      <a:stretch>
                        <a:fillRect/>
                      </a:stretch>
                    </p:blipFill>
                    <p:spPr>
                      <a:xfrm>
                        <a:off x="1275968" y="2334419"/>
                        <a:ext cx="423862" cy="400050"/>
                      </a:xfrm>
                      <a:prstGeom prst="rect">
                        <a:avLst/>
                      </a:prstGeom>
                    </p:spPr>
                  </p:pic>
                </p:oleObj>
              </mc:Fallback>
            </mc:AlternateContent>
          </a:graphicData>
        </a:graphic>
      </p:graphicFrame>
      <p:sp>
        <p:nvSpPr>
          <p:cNvPr id="4" name="Content Placeholder 3"/>
          <p:cNvSpPr>
            <a:spLocks noGrp="1"/>
          </p:cNvSpPr>
          <p:nvPr>
            <p:ph sz="quarter" idx="13"/>
          </p:nvPr>
        </p:nvSpPr>
        <p:spPr>
          <a:xfrm>
            <a:off x="1744182" y="2274290"/>
            <a:ext cx="1814052" cy="547789"/>
          </a:xfrm>
        </p:spPr>
        <p:txBody>
          <a:bodyPr/>
          <a:lstStyle/>
          <a:p>
            <a:pPr marL="432" indent="0">
              <a:buNone/>
            </a:pPr>
            <a:r>
              <a:rPr lang="en-US" sz="2400" dirty="0">
                <a:latin typeface="+mn-lt"/>
              </a:rPr>
              <a:t>(R-Square)</a:t>
            </a:r>
          </a:p>
        </p:txBody>
      </p:sp>
      <p:sp>
        <p:nvSpPr>
          <p:cNvPr id="5" name="Content Placeholder 4"/>
          <p:cNvSpPr>
            <a:spLocks noGrp="1"/>
          </p:cNvSpPr>
          <p:nvPr>
            <p:ph sz="quarter" idx="14"/>
          </p:nvPr>
        </p:nvSpPr>
        <p:spPr>
          <a:xfrm>
            <a:off x="451360" y="2782019"/>
            <a:ext cx="4292690" cy="2093913"/>
          </a:xfrm>
        </p:spPr>
        <p:txBody>
          <a:bodyPr/>
          <a:lstStyle/>
          <a:p>
            <a:pPr marL="741600" lvl="1" indent="-284400"/>
            <a:r>
              <a:rPr lang="en-US" sz="2400" b="1" i="1" dirty="0">
                <a:solidFill>
                  <a:schemeClr val="tx1"/>
                </a:solidFill>
                <a:latin typeface="+mn-lt"/>
              </a:rPr>
              <a:t>p</a:t>
            </a:r>
            <a:r>
              <a:rPr lang="en-US" sz="2400" dirty="0">
                <a:latin typeface="+mn-lt"/>
              </a:rPr>
              <a:t> Values</a:t>
            </a:r>
          </a:p>
          <a:p>
            <a:pPr marL="741600" lvl="1" indent="-284400"/>
            <a:r>
              <a:rPr lang="en-US" sz="2400" dirty="0">
                <a:latin typeface="+mn-lt"/>
              </a:rPr>
              <a:t>Error measures (for prediction problems)</a:t>
            </a:r>
          </a:p>
          <a:p>
            <a:pPr marL="1144800" lvl="2" indent="-230400"/>
            <a:r>
              <a:rPr lang="en-US" sz="2400" dirty="0" smtClean="0">
                <a:latin typeface="+mn-lt"/>
              </a:rPr>
              <a:t>M</a:t>
            </a:r>
            <a:r>
              <a:rPr lang="en-US" sz="100" dirty="0" smtClean="0">
                <a:latin typeface="+mn-lt"/>
              </a:rPr>
              <a:t> </a:t>
            </a:r>
            <a:r>
              <a:rPr lang="en-US" sz="2400" dirty="0" smtClean="0">
                <a:latin typeface="+mn-lt"/>
              </a:rPr>
              <a:t>S</a:t>
            </a:r>
            <a:r>
              <a:rPr lang="en-US" sz="100" dirty="0" smtClean="0">
                <a:latin typeface="+mn-lt"/>
              </a:rPr>
              <a:t> </a:t>
            </a:r>
            <a:r>
              <a:rPr lang="en-US" sz="2400" dirty="0" smtClean="0">
                <a:latin typeface="+mn-lt"/>
              </a:rPr>
              <a:t>E</a:t>
            </a:r>
            <a:r>
              <a:rPr lang="en-US" sz="2400" dirty="0">
                <a:latin typeface="+mn-lt"/>
              </a:rPr>
              <a:t>, </a:t>
            </a:r>
            <a:r>
              <a:rPr lang="en-US" sz="2400" dirty="0" smtClean="0">
                <a:latin typeface="+mn-lt"/>
              </a:rPr>
              <a:t>M</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D</a:t>
            </a:r>
            <a:r>
              <a:rPr lang="en-US" sz="2400" dirty="0">
                <a:latin typeface="+mn-lt"/>
              </a:rPr>
              <a:t>, </a:t>
            </a:r>
            <a:r>
              <a:rPr lang="en-US" sz="2400" dirty="0" smtClean="0">
                <a:latin typeface="+mn-lt"/>
              </a:rPr>
              <a:t>R</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S</a:t>
            </a:r>
            <a:r>
              <a:rPr lang="en-US" sz="100" dirty="0" smtClean="0">
                <a:latin typeface="+mn-lt"/>
              </a:rPr>
              <a:t> </a:t>
            </a:r>
            <a:r>
              <a:rPr lang="en-US" sz="2400" dirty="0" smtClean="0">
                <a:latin typeface="+mn-lt"/>
              </a:rPr>
              <a:t>E</a:t>
            </a:r>
            <a:endParaRPr lang="en-US" sz="2400" dirty="0">
              <a:latin typeface="+mn-lt"/>
            </a:endParaRPr>
          </a:p>
        </p:txBody>
      </p:sp>
      <p:pic>
        <p:nvPicPr>
          <p:cNvPr id="12" name="Picture 11" descr="A flowchart shows the procedure for developing regression models.&#10;Tabulated data is assessed using scatterplots and correlations. This is then taken to model fitting wherein the data are transformed, and parameters are estimated. Then, model assessment is created with test assumptions and model fit assessment. From here, the data can either go back to model fitting or data assessment, or it can be deployed for one time use or recurrent use."/>
          <p:cNvPicPr>
            <a:picLocks noChangeAspect="1"/>
          </p:cNvPicPr>
          <p:nvPr/>
        </p:nvPicPr>
        <p:blipFill>
          <a:blip r:embed="rId5"/>
          <a:stretch>
            <a:fillRect/>
          </a:stretch>
        </p:blipFill>
        <p:spPr>
          <a:xfrm>
            <a:off x="5577105" y="2318002"/>
            <a:ext cx="1574559" cy="4053941"/>
          </a:xfrm>
          <a:prstGeom prst="rect">
            <a:avLst/>
          </a:prstGeom>
        </p:spPr>
      </p:pic>
    </p:spTree>
    <p:extLst>
      <p:ext uri="{BB962C8B-B14F-4D97-AF65-F5344CB8AC3E}">
        <p14:creationId xmlns:p14="http://schemas.microsoft.com/office/powerpoint/2010/main" val="146468018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 Modeling Assumptions</a:t>
            </a:r>
          </a:p>
        </p:txBody>
      </p:sp>
      <p:sp>
        <p:nvSpPr>
          <p:cNvPr id="3" name="Text Placeholder 2"/>
          <p:cNvSpPr>
            <a:spLocks noGrp="1"/>
          </p:cNvSpPr>
          <p:nvPr>
            <p:ph type="body" idx="1"/>
          </p:nvPr>
        </p:nvSpPr>
        <p:spPr>
          <a:xfrm>
            <a:off x="457200" y="1600200"/>
            <a:ext cx="8229600" cy="4402393"/>
          </a:xfrm>
        </p:spPr>
        <p:txBody>
          <a:bodyPr/>
          <a:lstStyle/>
          <a:p>
            <a:r>
              <a:rPr lang="en-US" sz="2400" dirty="0">
                <a:latin typeface="+mn-lt"/>
              </a:rPr>
              <a:t>Linearity</a:t>
            </a:r>
          </a:p>
          <a:p>
            <a:r>
              <a:rPr lang="en-US" sz="2400" dirty="0">
                <a:latin typeface="+mn-lt"/>
              </a:rPr>
              <a:t>Independence</a:t>
            </a:r>
          </a:p>
          <a:p>
            <a:r>
              <a:rPr lang="en-US" sz="2400" dirty="0">
                <a:latin typeface="+mn-lt"/>
              </a:rPr>
              <a:t>Normality (Normal Distribution)</a:t>
            </a:r>
          </a:p>
          <a:p>
            <a:r>
              <a:rPr lang="en-US" sz="2400" dirty="0">
                <a:latin typeface="+mn-lt"/>
              </a:rPr>
              <a:t>Constant Variance</a:t>
            </a:r>
          </a:p>
          <a:p>
            <a:r>
              <a:rPr lang="en-US" sz="2400" dirty="0" smtClean="0">
                <a:latin typeface="+mn-lt"/>
              </a:rPr>
              <a:t>Multicollinearity</a:t>
            </a:r>
            <a:endParaRPr lang="en-US" sz="2400" dirty="0">
              <a:latin typeface="+mn-lt"/>
            </a:endParaRPr>
          </a:p>
          <a:p>
            <a:r>
              <a:rPr lang="en-US" sz="2400" dirty="0" smtClean="0">
                <a:latin typeface="+mn-lt"/>
              </a:rPr>
              <a:t>What happens if the assumptions do </a:t>
            </a:r>
            <a:r>
              <a:rPr lang="en-US" sz="2400" dirty="0">
                <a:latin typeface="+mn-lt"/>
              </a:rPr>
              <a:t>N</a:t>
            </a:r>
            <a:r>
              <a:rPr lang="en-US" sz="2400" dirty="0" smtClean="0">
                <a:latin typeface="+mn-lt"/>
              </a:rPr>
              <a:t>ot hold?</a:t>
            </a:r>
          </a:p>
          <a:p>
            <a:pPr marL="741600" lvl="1" indent="-284400"/>
            <a:r>
              <a:rPr lang="en-US" sz="2400" dirty="0" smtClean="0">
                <a:latin typeface="+mn-lt"/>
              </a:rPr>
              <a:t>What </a:t>
            </a:r>
            <a:r>
              <a:rPr lang="en-US" sz="2400" dirty="0">
                <a:latin typeface="+mn-lt"/>
              </a:rPr>
              <a:t>do we do then?</a:t>
            </a:r>
          </a:p>
        </p:txBody>
      </p:sp>
    </p:spTree>
    <p:extLst>
      <p:ext uri="{BB962C8B-B14F-4D97-AF65-F5344CB8AC3E}">
        <p14:creationId xmlns:p14="http://schemas.microsoft.com/office/powerpoint/2010/main" val="342938480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Logistic Regression </a:t>
            </a:r>
            <a:r>
              <a:rPr lang="en-US" dirty="0" smtClean="0"/>
              <a:t>Modeling</a:t>
            </a:r>
            <a:r>
              <a:rPr lang="en-US" sz="2000" dirty="0" smtClean="0"/>
              <a:t> </a:t>
            </a:r>
            <a:r>
              <a:rPr lang="en-US" sz="2000" b="0" dirty="0" smtClean="0"/>
              <a:t>(1 of 2)</a:t>
            </a:r>
            <a:endParaRPr lang="en-US" sz="2000" b="0" dirty="0"/>
          </a:p>
        </p:txBody>
      </p:sp>
      <p:sp>
        <p:nvSpPr>
          <p:cNvPr id="3" name="Text Placeholder 2"/>
          <p:cNvSpPr>
            <a:spLocks noGrp="1"/>
          </p:cNvSpPr>
          <p:nvPr>
            <p:ph type="body" idx="1"/>
          </p:nvPr>
        </p:nvSpPr>
        <p:spPr>
          <a:xfrm>
            <a:off x="457200" y="1600200"/>
            <a:ext cx="8229600" cy="4653115"/>
          </a:xfrm>
        </p:spPr>
        <p:txBody>
          <a:bodyPr/>
          <a:lstStyle/>
          <a:p>
            <a:r>
              <a:rPr lang="en-US" sz="2400" dirty="0">
                <a:latin typeface="+mn-lt"/>
              </a:rPr>
              <a:t>A very popular statistics-based classification algorithm</a:t>
            </a:r>
          </a:p>
          <a:p>
            <a:r>
              <a:rPr lang="en-US" sz="2400" dirty="0">
                <a:latin typeface="+mn-lt"/>
              </a:rPr>
              <a:t>Employs supervised learning</a:t>
            </a:r>
          </a:p>
          <a:p>
            <a:r>
              <a:rPr lang="en-US" sz="2400" dirty="0">
                <a:latin typeface="+mn-lt"/>
              </a:rPr>
              <a:t>Developed in 1940s</a:t>
            </a:r>
          </a:p>
          <a:p>
            <a:r>
              <a:rPr lang="en-US" sz="2400" dirty="0">
                <a:latin typeface="+mn-lt"/>
              </a:rPr>
              <a:t>The difference between Linear Regression and Logistic </a:t>
            </a:r>
            <a:r>
              <a:rPr lang="en-US" sz="2400" dirty="0" smtClean="0">
                <a:latin typeface="+mn-lt"/>
              </a:rPr>
              <a:t>Regression</a:t>
            </a:r>
            <a:endParaRPr lang="en-US" sz="2400" dirty="0">
              <a:latin typeface="+mn-lt"/>
            </a:endParaRPr>
          </a:p>
          <a:p>
            <a:pPr marL="741600" lvl="1" indent="-284400"/>
            <a:r>
              <a:rPr lang="en-US" sz="2400" dirty="0">
                <a:latin typeface="+mn-lt"/>
              </a:rPr>
              <a:t>In Logistic Regression Output/Target variable is a binomial (binary classification) variable (as opposed to numeric variable)</a:t>
            </a:r>
          </a:p>
        </p:txBody>
      </p:sp>
    </p:spTree>
    <p:extLst>
      <p:ext uri="{BB962C8B-B14F-4D97-AF65-F5344CB8AC3E}">
        <p14:creationId xmlns:p14="http://schemas.microsoft.com/office/powerpoint/2010/main" val="118781033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Logistic Regression </a:t>
            </a:r>
            <a:r>
              <a:rPr lang="en-US" dirty="0" smtClean="0"/>
              <a:t>Modeling</a:t>
            </a:r>
            <a:r>
              <a:rPr lang="en-US" sz="2000" dirty="0"/>
              <a:t> </a:t>
            </a:r>
            <a:r>
              <a:rPr lang="en-US" sz="2000" b="0" dirty="0" smtClean="0"/>
              <a:t>(2 </a:t>
            </a:r>
            <a:r>
              <a:rPr lang="en-US" sz="2000" b="0" dirty="0"/>
              <a:t>of </a:t>
            </a:r>
            <a:r>
              <a:rPr lang="en-US" sz="2000" b="0"/>
              <a:t>2</a:t>
            </a:r>
            <a:r>
              <a:rPr lang="en-US" sz="2000" b="0" smtClean="0"/>
              <a:t>)</a:t>
            </a:r>
            <a:endParaRPr lang="en-US" dirty="0"/>
          </a:p>
        </p:txBody>
      </p:sp>
      <p:graphicFrame>
        <p:nvGraphicFramePr>
          <p:cNvPr id="11" name="Object 10" descr="f of y = start fraction 1 over 1 + e to the power of start expression negative left parenthesis beta sub 0 + beta sub 1, x, right parenthesis end expression."/>
          <p:cNvGraphicFramePr>
            <a:graphicFrameLocks noChangeAspect="1"/>
          </p:cNvGraphicFramePr>
          <p:nvPr>
            <p:extLst>
              <p:ext uri="{D42A27DB-BD31-4B8C-83A1-F6EECF244321}">
                <p14:modId xmlns:p14="http://schemas.microsoft.com/office/powerpoint/2010/main" val="311145984"/>
              </p:ext>
            </p:extLst>
          </p:nvPr>
        </p:nvGraphicFramePr>
        <p:xfrm>
          <a:off x="442913" y="2322513"/>
          <a:ext cx="2908300" cy="939800"/>
        </p:xfrm>
        <a:graphic>
          <a:graphicData uri="http://schemas.openxmlformats.org/presentationml/2006/ole">
            <mc:AlternateContent xmlns:mc="http://schemas.openxmlformats.org/markup-compatibility/2006">
              <mc:Choice xmlns:v="urn:schemas-microsoft-com:vml" Requires="v">
                <p:oleObj spid="_x0000_s6716" name="Equation" r:id="rId3" imgW="1218960" imgH="393480" progId="Equation.DSMT4">
                  <p:embed/>
                </p:oleObj>
              </mc:Choice>
              <mc:Fallback>
                <p:oleObj name="Equation" r:id="rId3" imgW="1218960" imgH="393480" progId="Equation.DSMT4">
                  <p:embed/>
                  <p:pic>
                    <p:nvPicPr>
                      <p:cNvPr id="0" name=""/>
                      <p:cNvPicPr/>
                      <p:nvPr/>
                    </p:nvPicPr>
                    <p:blipFill>
                      <a:blip r:embed="rId4"/>
                      <a:stretch>
                        <a:fillRect/>
                      </a:stretch>
                    </p:blipFill>
                    <p:spPr>
                      <a:xfrm>
                        <a:off x="442913" y="2322513"/>
                        <a:ext cx="2908300" cy="939800"/>
                      </a:xfrm>
                      <a:prstGeom prst="rect">
                        <a:avLst/>
                      </a:prstGeom>
                    </p:spPr>
                  </p:pic>
                </p:oleObj>
              </mc:Fallback>
            </mc:AlternateContent>
          </a:graphicData>
        </a:graphic>
      </p:graphicFrame>
      <p:pic>
        <p:nvPicPr>
          <p:cNvPr id="9" name="Picture 8" descr="A graph shows an S shaped logistic function plotted for function of y and the equation, beta sub 0 + beta sub 1 times x. The graph is plotted with the following approximate data, presented in the format, beta sub 0 + beta sub 1 times x, function of y. Points on the curve are (minus 6, 0), (minus 4, 0.02), (minus 2, 0.1), (0, 0.5), (2, 0.85), (4, 0.95), and (6, 1)."/>
          <p:cNvPicPr>
            <a:picLocks noChangeAspect="1"/>
          </p:cNvPicPr>
          <p:nvPr/>
        </p:nvPicPr>
        <p:blipFill>
          <a:blip r:embed="rId5"/>
          <a:stretch>
            <a:fillRect/>
          </a:stretch>
        </p:blipFill>
        <p:spPr>
          <a:xfrm>
            <a:off x="3542080" y="2133024"/>
            <a:ext cx="4675218" cy="3148444"/>
          </a:xfrm>
          <a:prstGeom prst="rect">
            <a:avLst/>
          </a:prstGeom>
        </p:spPr>
      </p:pic>
    </p:spTree>
    <p:extLst>
      <p:ext uri="{BB962C8B-B14F-4D97-AF65-F5344CB8AC3E}">
        <p14:creationId xmlns:p14="http://schemas.microsoft.com/office/powerpoint/2010/main" val="1845694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Opening Vignette</a:t>
            </a:r>
            <a:endParaRPr lang="en-US" dirty="0"/>
          </a:p>
        </p:txBody>
      </p:sp>
      <p:sp>
        <p:nvSpPr>
          <p:cNvPr id="4" name="Text Placeholder 3"/>
          <p:cNvSpPr>
            <a:spLocks noGrp="1"/>
          </p:cNvSpPr>
          <p:nvPr>
            <p:ph type="body" idx="2"/>
          </p:nvPr>
        </p:nvSpPr>
        <p:spPr>
          <a:xfrm>
            <a:off x="457200" y="1600200"/>
            <a:ext cx="8229600" cy="4543926"/>
          </a:xfrm>
        </p:spPr>
        <p:txBody>
          <a:bodyPr/>
          <a:lstStyle/>
          <a:p>
            <a:pPr marL="0" indent="0">
              <a:buNone/>
            </a:pPr>
            <a:r>
              <a:rPr lang="en-US" sz="2000" b="1" dirty="0">
                <a:latin typeface="+mn-lt"/>
              </a:rPr>
              <a:t>Attracts and Engages a New Generation of Radio Consumers with Data-Driven </a:t>
            </a:r>
            <a:r>
              <a:rPr lang="en-US" sz="2000" b="1" dirty="0" smtClean="0">
                <a:latin typeface="+mn-lt"/>
              </a:rPr>
              <a:t>Marketing</a:t>
            </a:r>
          </a:p>
          <a:p>
            <a:pPr marL="432000" indent="-432000">
              <a:buFont typeface="+mj-lt"/>
              <a:buAutoNum type="arabicPeriod"/>
            </a:pPr>
            <a:r>
              <a:rPr lang="en-US" sz="2000" dirty="0">
                <a:latin typeface="+mn-lt"/>
              </a:rPr>
              <a:t>What does Sirius X</a:t>
            </a:r>
            <a:r>
              <a:rPr lang="en-US" sz="100" dirty="0">
                <a:latin typeface="+mn-lt"/>
              </a:rPr>
              <a:t> </a:t>
            </a:r>
            <a:r>
              <a:rPr lang="en-US" sz="2000" dirty="0">
                <a:latin typeface="+mn-lt"/>
              </a:rPr>
              <a:t>M do? In what type of market does it conduct its business?</a:t>
            </a:r>
          </a:p>
          <a:p>
            <a:pPr marL="432000" indent="-432000">
              <a:buFont typeface="+mj-lt"/>
              <a:buAutoNum type="arabicPeriod"/>
            </a:pPr>
            <a:r>
              <a:rPr lang="en-US" sz="2000" dirty="0">
                <a:latin typeface="+mn-lt"/>
              </a:rPr>
              <a:t>What were the challenges? Comment on both technology and data-related challenges.</a:t>
            </a:r>
          </a:p>
          <a:p>
            <a:pPr marL="432000" indent="-432000">
              <a:buFont typeface="+mj-lt"/>
              <a:buAutoNum type="arabicPeriod"/>
            </a:pPr>
            <a:r>
              <a:rPr lang="en-US" sz="2000" dirty="0">
                <a:latin typeface="+mn-lt"/>
              </a:rPr>
              <a:t>What were the proposed solutions?</a:t>
            </a:r>
          </a:p>
          <a:p>
            <a:pPr marL="432000" indent="-432000">
              <a:buFont typeface="+mj-lt"/>
              <a:buAutoNum type="arabicPeriod"/>
            </a:pPr>
            <a:r>
              <a:rPr lang="en-US" sz="2000" dirty="0">
                <a:latin typeface="+mn-lt"/>
              </a:rPr>
              <a:t>How did they implement the proposed solutions? Did they face any implementation challenges?</a:t>
            </a:r>
          </a:p>
          <a:p>
            <a:pPr marL="432000" indent="-432000">
              <a:buFont typeface="+mj-lt"/>
              <a:buAutoNum type="arabicPeriod"/>
            </a:pPr>
            <a:r>
              <a:rPr lang="en-US" sz="2000" dirty="0">
                <a:latin typeface="+mn-lt"/>
              </a:rPr>
              <a:t>What were the results and benefits? Were they worth the effort/investment</a:t>
            </a:r>
            <a:r>
              <a:rPr lang="en-US" sz="2000" dirty="0" smtClean="0">
                <a:latin typeface="+mn-lt"/>
              </a:rPr>
              <a:t>?</a:t>
            </a:r>
            <a:endParaRPr lang="en-US" sz="2000" dirty="0">
              <a:latin typeface="+mn-lt"/>
            </a:endParaRPr>
          </a:p>
        </p:txBody>
      </p:sp>
    </p:spTree>
    <p:extLst>
      <p:ext uri="{BB962C8B-B14F-4D97-AF65-F5344CB8AC3E}">
        <p14:creationId xmlns:p14="http://schemas.microsoft.com/office/powerpoint/2010/main" val="291862776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457200" y="258096"/>
            <a:ext cx="8229600" cy="1066799"/>
          </a:xfrm>
        </p:spPr>
        <p:txBody>
          <a:bodyPr anchor="b"/>
          <a:lstStyle/>
          <a:p>
            <a:r>
              <a:rPr lang="en-US" dirty="0"/>
              <a:t>Application Case </a:t>
            </a:r>
            <a:r>
              <a:rPr lang="en-US" dirty="0" smtClean="0"/>
              <a:t>2.4 </a:t>
            </a:r>
            <a:r>
              <a:rPr lang="en-US" sz="2000" b="0" dirty="0" smtClean="0"/>
              <a:t>(</a:t>
            </a:r>
            <a:r>
              <a:rPr lang="en-US" sz="2000" b="0" dirty="0"/>
              <a:t>1 of </a:t>
            </a:r>
            <a:r>
              <a:rPr lang="en-US" sz="2000" b="0" dirty="0" smtClean="0"/>
              <a:t>6)</a:t>
            </a:r>
            <a:endParaRPr lang="en-US" sz="2000" b="0" dirty="0"/>
          </a:p>
        </p:txBody>
      </p:sp>
      <p:sp>
        <p:nvSpPr>
          <p:cNvPr id="2" name="Text Placeholder 1"/>
          <p:cNvSpPr>
            <a:spLocks noGrp="1"/>
          </p:cNvSpPr>
          <p:nvPr>
            <p:ph type="body" idx="1"/>
          </p:nvPr>
        </p:nvSpPr>
        <p:spPr>
          <a:xfrm>
            <a:off x="457200" y="1613939"/>
            <a:ext cx="8229600" cy="421924"/>
          </a:xfrm>
        </p:spPr>
        <p:txBody>
          <a:bodyPr/>
          <a:lstStyle/>
          <a:p>
            <a:r>
              <a:rPr lang="en-US" sz="2200" b="1" dirty="0">
                <a:latin typeface="+mn-lt"/>
              </a:rPr>
              <a:t>Predicting </a:t>
            </a:r>
            <a:r>
              <a:rPr lang="en-US" sz="2200" b="1" dirty="0" smtClean="0">
                <a:latin typeface="+mn-lt"/>
              </a:rPr>
              <a:t>N</a:t>
            </a:r>
            <a:r>
              <a:rPr lang="en-US" sz="100" b="1" dirty="0" smtClean="0">
                <a:latin typeface="+mn-lt"/>
              </a:rPr>
              <a:t> </a:t>
            </a:r>
            <a:r>
              <a:rPr lang="en-US" sz="2200" b="1" dirty="0" smtClean="0">
                <a:latin typeface="+mn-lt"/>
              </a:rPr>
              <a:t>C</a:t>
            </a:r>
            <a:r>
              <a:rPr lang="en-US" sz="100" b="1" dirty="0" smtClean="0">
                <a:latin typeface="+mn-lt"/>
              </a:rPr>
              <a:t> </a:t>
            </a:r>
            <a:r>
              <a:rPr lang="en-US" sz="2200" b="1" dirty="0" smtClean="0">
                <a:latin typeface="+mn-lt"/>
              </a:rPr>
              <a:t>A</a:t>
            </a:r>
            <a:r>
              <a:rPr lang="en-US" sz="100" b="1" dirty="0" smtClean="0">
                <a:latin typeface="+mn-lt"/>
              </a:rPr>
              <a:t> </a:t>
            </a:r>
            <a:r>
              <a:rPr lang="en-US" sz="2200" b="1" dirty="0" smtClean="0">
                <a:latin typeface="+mn-lt"/>
              </a:rPr>
              <a:t>A </a:t>
            </a:r>
            <a:r>
              <a:rPr lang="en-US" sz="2200" b="1" dirty="0">
                <a:latin typeface="+mn-lt"/>
              </a:rPr>
              <a:t>Bowl Game Outcomes</a:t>
            </a:r>
            <a:endParaRPr lang="en-IN" sz="2200" b="1" dirty="0">
              <a:latin typeface="+mn-lt"/>
            </a:endParaRPr>
          </a:p>
        </p:txBody>
      </p:sp>
      <p:pic>
        <p:nvPicPr>
          <p:cNvPr id="12" name="Picture 11" descr="A map of the United States with each state covered by their respective football team logo is shown."/>
          <p:cNvPicPr>
            <a:picLocks noChangeAspect="1"/>
          </p:cNvPicPr>
          <p:nvPr/>
        </p:nvPicPr>
        <p:blipFill>
          <a:blip r:embed="rId2"/>
          <a:stretch>
            <a:fillRect/>
          </a:stretch>
        </p:blipFill>
        <p:spPr>
          <a:xfrm>
            <a:off x="1462054" y="2269660"/>
            <a:ext cx="6219892" cy="3983138"/>
          </a:xfrm>
          <a:prstGeom prst="rect">
            <a:avLst/>
          </a:prstGeom>
        </p:spPr>
      </p:pic>
    </p:spTree>
    <p:extLst>
      <p:ext uri="{BB962C8B-B14F-4D97-AF65-F5344CB8AC3E}">
        <p14:creationId xmlns:p14="http://schemas.microsoft.com/office/powerpoint/2010/main" val="15930685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2.4 </a:t>
            </a:r>
            <a:r>
              <a:rPr lang="en-US" sz="2000" b="0" dirty="0" smtClean="0"/>
              <a:t>(2 </a:t>
            </a:r>
            <a:r>
              <a:rPr lang="en-US" sz="2000" b="0" dirty="0"/>
              <a:t>of </a:t>
            </a:r>
            <a:r>
              <a:rPr lang="en-US" sz="2000" b="0" dirty="0" smtClean="0"/>
              <a:t>6)</a:t>
            </a:r>
            <a:endParaRPr lang="en-US" sz="2000" dirty="0"/>
          </a:p>
        </p:txBody>
      </p:sp>
      <p:sp>
        <p:nvSpPr>
          <p:cNvPr id="3" name="Text Placeholder 2"/>
          <p:cNvSpPr>
            <a:spLocks noGrp="1"/>
          </p:cNvSpPr>
          <p:nvPr>
            <p:ph type="body" idx="1"/>
          </p:nvPr>
        </p:nvSpPr>
        <p:spPr>
          <a:xfrm>
            <a:off x="457200" y="1600200"/>
            <a:ext cx="3465871" cy="3900948"/>
          </a:xfrm>
        </p:spPr>
        <p:txBody>
          <a:bodyPr/>
          <a:lstStyle/>
          <a:p>
            <a:r>
              <a:rPr lang="en-US" sz="2400" dirty="0" smtClean="0">
                <a:latin typeface="+mn-lt"/>
              </a:rPr>
              <a:t>The </a:t>
            </a:r>
            <a:r>
              <a:rPr lang="en-US" sz="2400" dirty="0">
                <a:latin typeface="+mn-lt"/>
              </a:rPr>
              <a:t>analytics process to develop prediction models (both regression and classification type) for </a:t>
            </a:r>
            <a:r>
              <a:rPr lang="en-US" sz="2400" dirty="0" smtClean="0">
                <a:latin typeface="+mn-lt"/>
              </a:rPr>
              <a:t>N</a:t>
            </a:r>
            <a:r>
              <a:rPr lang="en-US" sz="100" dirty="0" smtClean="0">
                <a:latin typeface="+mn-lt"/>
              </a:rPr>
              <a:t> </a:t>
            </a:r>
            <a:r>
              <a:rPr lang="en-US" sz="2400" dirty="0" smtClean="0">
                <a:latin typeface="+mn-lt"/>
              </a:rPr>
              <a:t>C</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A </a:t>
            </a:r>
            <a:r>
              <a:rPr lang="en-US" sz="2400" dirty="0">
                <a:latin typeface="+mn-lt"/>
              </a:rPr>
              <a:t>Bowl Game </a:t>
            </a:r>
            <a:r>
              <a:rPr lang="en-US" sz="2400" dirty="0" smtClean="0">
                <a:latin typeface="+mn-lt"/>
              </a:rPr>
              <a:t>outcomes</a:t>
            </a:r>
            <a:endParaRPr lang="en-US" sz="2400" dirty="0">
              <a:latin typeface="+mn-lt"/>
            </a:endParaRPr>
          </a:p>
        </p:txBody>
      </p:sp>
      <p:pic>
        <p:nvPicPr>
          <p:cNvPr id="5" name="Picture 4" descr="An infographic shows the methodology employed by the researchers predicting the NCAA bowl game outcomes. Raw data sources, DBs, send in their data for data collection, organization, cleaning, and transformation. From here, the output can either be binary, win or loss, or integer, point difference. Binary goes into classification modeling denoted by a pie chart divided into ten pieces, labeled ten percent each. This chart leads to built classification models and test models, both of which are used to tabulate results. Integer goes into regression modeling denoted by a pie chart divided into ten pieces, labeled ten percent each. This chart leads to built regression models and test model, both of which are used to transform and tabulate results. In between these two modeling approaches, a box is shown containing classification and regression trees, neural networks, and support vector machines. The results of both models are compared to come up with prediction results. Those results can be win win, win loss, loss loss, or loss win."/>
          <p:cNvPicPr>
            <a:picLocks noChangeAspect="1"/>
          </p:cNvPicPr>
          <p:nvPr/>
        </p:nvPicPr>
        <p:blipFill>
          <a:blip r:embed="rId2"/>
          <a:stretch>
            <a:fillRect/>
          </a:stretch>
        </p:blipFill>
        <p:spPr>
          <a:xfrm>
            <a:off x="4572000" y="1600200"/>
            <a:ext cx="3822562" cy="4289283"/>
          </a:xfrm>
          <a:prstGeom prst="rect">
            <a:avLst/>
          </a:prstGeom>
        </p:spPr>
      </p:pic>
    </p:spTree>
    <p:extLst>
      <p:ext uri="{BB962C8B-B14F-4D97-AF65-F5344CB8AC3E}">
        <p14:creationId xmlns:p14="http://schemas.microsoft.com/office/powerpoint/2010/main" val="60169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2.4 </a:t>
            </a:r>
            <a:r>
              <a:rPr lang="en-US" sz="2000" b="0" dirty="0" smtClean="0"/>
              <a:t>(3 </a:t>
            </a:r>
            <a:r>
              <a:rPr lang="en-US" sz="2000" b="0" dirty="0"/>
              <a:t>of </a:t>
            </a:r>
            <a:r>
              <a:rPr lang="en-US" sz="2000" b="0" dirty="0" smtClean="0"/>
              <a:t>6)</a:t>
            </a:r>
            <a:endParaRPr lang="en-US" dirty="0"/>
          </a:p>
        </p:txBody>
      </p:sp>
      <p:sp>
        <p:nvSpPr>
          <p:cNvPr id="3" name="Text Placeholder 2"/>
          <p:cNvSpPr>
            <a:spLocks noGrp="1"/>
          </p:cNvSpPr>
          <p:nvPr>
            <p:ph type="body" idx="1"/>
          </p:nvPr>
        </p:nvSpPr>
        <p:spPr>
          <a:xfrm>
            <a:off x="457200" y="1604414"/>
            <a:ext cx="8229600" cy="1699224"/>
          </a:xfrm>
        </p:spPr>
        <p:txBody>
          <a:bodyPr/>
          <a:lstStyle/>
          <a:p>
            <a:pPr marL="0" indent="0">
              <a:buNone/>
            </a:pPr>
            <a:r>
              <a:rPr lang="en-US" sz="2400" b="1" dirty="0" smtClean="0">
                <a:solidFill>
                  <a:schemeClr val="tx1"/>
                </a:solidFill>
                <a:latin typeface="+mn-lt"/>
              </a:rPr>
              <a:t>Prediction</a:t>
            </a:r>
            <a:r>
              <a:rPr lang="en-US" sz="2400" dirty="0" smtClean="0">
                <a:solidFill>
                  <a:schemeClr val="tx1"/>
                </a:solidFill>
                <a:latin typeface="+mn-lt"/>
              </a:rPr>
              <a:t> </a:t>
            </a:r>
            <a:r>
              <a:rPr lang="en-US" sz="2400" b="1" dirty="0" smtClean="0">
                <a:solidFill>
                  <a:schemeClr val="tx1"/>
                </a:solidFill>
                <a:latin typeface="+mn-lt"/>
              </a:rPr>
              <a:t>Results</a:t>
            </a:r>
          </a:p>
          <a:p>
            <a:pPr marL="0" lvl="1" indent="0">
              <a:spcBef>
                <a:spcPts val="1500"/>
              </a:spcBef>
              <a:buNone/>
            </a:pPr>
            <a:r>
              <a:rPr lang="en-US" sz="2400" dirty="0" smtClean="0">
                <a:solidFill>
                  <a:schemeClr val="tx2"/>
                </a:solidFill>
                <a:latin typeface="+mn-lt"/>
              </a:rPr>
              <a:t>1. </a:t>
            </a:r>
            <a:r>
              <a:rPr lang="en-US" sz="2400" dirty="0" smtClean="0">
                <a:solidFill>
                  <a:schemeClr val="tx1"/>
                </a:solidFill>
                <a:latin typeface="+mn-lt"/>
              </a:rPr>
              <a:t>Classification</a:t>
            </a:r>
          </a:p>
          <a:p>
            <a:pPr marL="0" lvl="1" indent="0">
              <a:spcBef>
                <a:spcPts val="1500"/>
              </a:spcBef>
              <a:buNone/>
            </a:pPr>
            <a:r>
              <a:rPr lang="en-US" sz="2400" dirty="0" smtClean="0">
                <a:solidFill>
                  <a:schemeClr val="tx2"/>
                </a:solidFill>
                <a:latin typeface="+mn-lt"/>
              </a:rPr>
              <a:t>2. </a:t>
            </a:r>
            <a:r>
              <a:rPr lang="en-US" sz="2400" dirty="0" smtClean="0">
                <a:solidFill>
                  <a:schemeClr val="tx1"/>
                </a:solidFill>
                <a:latin typeface="+mn-lt"/>
              </a:rPr>
              <a:t>Regression</a:t>
            </a:r>
            <a:endParaRPr lang="en-US" sz="2400" dirty="0">
              <a:solidFill>
                <a:schemeClr val="tx1"/>
              </a:solidFill>
              <a:latin typeface="+mn-lt"/>
            </a:endParaRPr>
          </a:p>
        </p:txBody>
      </p:sp>
    </p:spTree>
    <p:extLst>
      <p:ext uri="{BB962C8B-B14F-4D97-AF65-F5344CB8AC3E}">
        <p14:creationId xmlns:p14="http://schemas.microsoft.com/office/powerpoint/2010/main" val="2665234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Application Case 2.4 </a:t>
            </a:r>
            <a:r>
              <a:rPr lang="en-US" sz="2000" b="0" dirty="0" smtClean="0"/>
              <a:t>(4 </a:t>
            </a:r>
            <a:r>
              <a:rPr lang="en-US" sz="2000" b="0" dirty="0"/>
              <a:t>of </a:t>
            </a:r>
            <a:r>
              <a:rPr lang="en-US" sz="2000" b="0" dirty="0" smtClean="0"/>
              <a:t>6)</a:t>
            </a:r>
            <a:endParaRPr lang="en-US" dirty="0"/>
          </a:p>
        </p:txBody>
      </p:sp>
      <p:sp>
        <p:nvSpPr>
          <p:cNvPr id="3" name="Text Placeholder 2"/>
          <p:cNvSpPr>
            <a:spLocks noGrp="1"/>
          </p:cNvSpPr>
          <p:nvPr>
            <p:ph type="body" idx="1"/>
          </p:nvPr>
        </p:nvSpPr>
        <p:spPr>
          <a:xfrm>
            <a:off x="457200" y="1600200"/>
            <a:ext cx="8229600" cy="843419"/>
          </a:xfrm>
        </p:spPr>
        <p:txBody>
          <a:bodyPr/>
          <a:lstStyle/>
          <a:p>
            <a:pPr marL="0" indent="0">
              <a:buNone/>
            </a:pPr>
            <a:r>
              <a:rPr lang="en-US" sz="2200" b="1" dirty="0">
                <a:latin typeface="+mn-lt"/>
              </a:rPr>
              <a:t>Table 2.6</a:t>
            </a:r>
            <a:r>
              <a:rPr lang="en-US" sz="2200" dirty="0">
                <a:latin typeface="+mn-lt"/>
              </a:rPr>
              <a:t> Prediction results for the direct classification </a:t>
            </a:r>
            <a:r>
              <a:rPr lang="en-US" sz="2200" dirty="0" smtClean="0">
                <a:latin typeface="+mn-lt"/>
              </a:rPr>
              <a:t>methodology</a:t>
            </a:r>
            <a:endParaRPr lang="en-US" sz="2200" dirty="0">
              <a:latin typeface="+mn-lt"/>
            </a:endParaRPr>
          </a:p>
        </p:txBody>
      </p:sp>
      <p:pic>
        <p:nvPicPr>
          <p:cNvPr id="4" name="Picture 3" descr="A table has 6 rows and 7 columns. The columns have the following headings from left to right. Prediction method or classification, Win or loss, confusion matrix win, confusion matrix loss, accuracy, sensitivity, specificity. Values for accuracy, sensitivity, and specificity are percentages. The row entries are as follows. Row 1. Prediction method, A N N, M L P. Win or loss, win. confusion matrix win, 92. confusion matrix loss, 42. accuracy, 75.00. sensitivity, 68.66. specificity, 82.73. Row 2. Prediction method, A N N, M L P. Win or loss, loss. confusion matrix win, 19. confusion matrix loss, 91. accuracy, blank. sensitivity, blank. specificity, blank. Row 3. Prediction method, S V M, R B F. Win or loss, win. confusion matrix win, 105. confusion matrix loss, 29. accuracy, 79.51. sensitivity, 78.36. specificity, 78.36. Row 4. Prediction method, S V M, R B F. Win or loss, loss. confusion matrix win, 21. confusion matrix loss, 89. accuracy, blank. sensitivity, blank. specificity, blank. Row 5. Prediction method, D T, C and R T. Win or loss, win. confusion matrix win, 113. confusion matrix loss, 21. accuracy, 86.48. sensitivity, 84.33. specificity, 89.09. Row 6. Prediction method, D T, C and R T. Win or loss, loss. confusion matrix win, 12. confusion matrix loss, 98. accuracy, blank. sensitivity, blank. specificity, blank.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553" y="2635207"/>
            <a:ext cx="7492893" cy="2921181"/>
          </a:xfrm>
          <a:prstGeom prst="rect">
            <a:avLst/>
          </a:prstGeom>
        </p:spPr>
      </p:pic>
      <p:sp>
        <p:nvSpPr>
          <p:cNvPr id="6" name="Text Placeholder 5"/>
          <p:cNvSpPr>
            <a:spLocks noGrp="1"/>
          </p:cNvSpPr>
          <p:nvPr>
            <p:ph type="body" idx="2"/>
          </p:nvPr>
        </p:nvSpPr>
        <p:spPr>
          <a:xfrm>
            <a:off x="457200" y="5659487"/>
            <a:ext cx="8229600" cy="652820"/>
          </a:xfrm>
        </p:spPr>
        <p:txBody>
          <a:bodyPr/>
          <a:lstStyle/>
          <a:p>
            <a:pPr marL="0" indent="0">
              <a:buNone/>
            </a:pPr>
            <a:r>
              <a:rPr lang="en-US" sz="1800" dirty="0">
                <a:latin typeface="+mn-lt"/>
              </a:rPr>
              <a:t>*The output variable is a binary categorical variable (Win or Loss); differences were sig (** p &lt; 0.01</a:t>
            </a:r>
            <a:r>
              <a:rPr lang="en-US" sz="1800" dirty="0" smtClean="0">
                <a:latin typeface="+mn-lt"/>
              </a:rPr>
              <a:t>).</a:t>
            </a:r>
            <a:endParaRPr lang="en-US" sz="1800" dirty="0">
              <a:latin typeface="+mn-lt"/>
            </a:endParaRPr>
          </a:p>
        </p:txBody>
      </p:sp>
    </p:spTree>
    <p:extLst>
      <p:ext uri="{BB962C8B-B14F-4D97-AF65-F5344CB8AC3E}">
        <p14:creationId xmlns:p14="http://schemas.microsoft.com/office/powerpoint/2010/main" val="35706109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2.4 </a:t>
            </a:r>
            <a:r>
              <a:rPr lang="en-US" sz="2000" b="0" dirty="0" smtClean="0"/>
              <a:t>(5 </a:t>
            </a:r>
            <a:r>
              <a:rPr lang="en-US" sz="2000" b="0" dirty="0"/>
              <a:t>of </a:t>
            </a:r>
            <a:r>
              <a:rPr lang="en-US" sz="2000" b="0" dirty="0" smtClean="0"/>
              <a:t>6)</a:t>
            </a:r>
            <a:endParaRPr lang="en-US" sz="2000" dirty="0"/>
          </a:p>
        </p:txBody>
      </p:sp>
      <p:sp>
        <p:nvSpPr>
          <p:cNvPr id="3" name="Text Placeholder 2"/>
          <p:cNvSpPr>
            <a:spLocks noGrp="1"/>
          </p:cNvSpPr>
          <p:nvPr>
            <p:ph type="body" idx="1"/>
          </p:nvPr>
        </p:nvSpPr>
        <p:spPr>
          <a:xfrm>
            <a:off x="457199" y="1614300"/>
            <a:ext cx="8421329" cy="420977"/>
          </a:xfrm>
        </p:spPr>
        <p:txBody>
          <a:bodyPr/>
          <a:lstStyle/>
          <a:p>
            <a:pPr marL="0" indent="0">
              <a:buNone/>
            </a:pPr>
            <a:r>
              <a:rPr lang="en-US" sz="1800" b="1" dirty="0">
                <a:latin typeface="+mn-lt"/>
              </a:rPr>
              <a:t>Table </a:t>
            </a:r>
            <a:r>
              <a:rPr lang="en-US" sz="1800" b="1" dirty="0" smtClean="0">
                <a:latin typeface="+mn-lt"/>
              </a:rPr>
              <a:t>2.7</a:t>
            </a:r>
            <a:r>
              <a:rPr lang="en-US" sz="1800" dirty="0" smtClean="0">
                <a:latin typeface="+mn-lt"/>
              </a:rPr>
              <a:t> </a:t>
            </a:r>
            <a:r>
              <a:rPr lang="en-US" sz="1800" dirty="0">
                <a:latin typeface="+mn-lt"/>
              </a:rPr>
              <a:t>Prediction results for the regression-based classification methodology</a:t>
            </a:r>
          </a:p>
        </p:txBody>
      </p:sp>
      <p:pic>
        <p:nvPicPr>
          <p:cNvPr id="8" name="Picture 7" descr="A table has 6 rows and 7 columns. The columns have the following headings from left to right. Prediction method which is regression based, Win or loss, confusion matrix win, confusion matrix loss, accuracy, sensitivity, specificity, . The row entries are as follows. Row 1. Prediction method, A N N, M L P. Win or loss, win. confusion matrix win, 94. confusion matrix loss, 40. accuracy, 72.54. sensitivity, 70.15. specificity, 75.45. Row 2. Prediction method, A N N, M L P. Win or loss, loss. confusion matrix win, 27. confusion matrix loss, 83. accuracy, blank. sensitivity, blank. specificity, blank. Row 3. Prediction method, S V M, R B F. Win or loss, win. confusion matrix win, 100. confusion matrix loss, 34. accuracy, 74.59. sensitivity, 74.63. specificity, 74.55. Row 4. Prediction method, S V M, R B F. Win or loss, loss. confusion matrix win, 28. confusion matrix loss, 82. accuracy, blank. sensitivity, blank. specificity, blank. Row 5. Prediction method, D T, C and R T. Win or loss, win. confusion matrix win, 106. confusion matrix loss, 28. accuracy, 77.87. sensitivity, 76.36. specificity, 79.10. Row 6. Prediction method, D T, C and R T. Win or loss, loss. confusion matrix win, 26. confusion matrix loss, 84. accuracy, blank. sensitivity, blank. specificity, blank. "/>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813" y="2375707"/>
            <a:ext cx="7762373" cy="3188768"/>
          </a:xfrm>
          <a:prstGeom prst="rect">
            <a:avLst/>
          </a:prstGeom>
        </p:spPr>
      </p:pic>
      <p:sp>
        <p:nvSpPr>
          <p:cNvPr id="7" name="Text Placeholder 6"/>
          <p:cNvSpPr>
            <a:spLocks noGrp="1"/>
          </p:cNvSpPr>
          <p:nvPr>
            <p:ph type="body" idx="2"/>
          </p:nvPr>
        </p:nvSpPr>
        <p:spPr>
          <a:xfrm>
            <a:off x="459481" y="5702230"/>
            <a:ext cx="8419047" cy="643628"/>
          </a:xfrm>
        </p:spPr>
        <p:txBody>
          <a:bodyPr/>
          <a:lstStyle/>
          <a:p>
            <a:pPr marL="0" indent="0">
              <a:buNone/>
            </a:pPr>
            <a:r>
              <a:rPr lang="en-US" sz="1800" dirty="0">
                <a:latin typeface="+mn-lt"/>
              </a:rPr>
              <a:t>*The output variable is a numerical/integer variable (point-diff); differences were sig (** p &lt; 0.01).</a:t>
            </a:r>
          </a:p>
        </p:txBody>
      </p:sp>
    </p:spTree>
    <p:extLst>
      <p:ext uri="{BB962C8B-B14F-4D97-AF65-F5344CB8AC3E}">
        <p14:creationId xmlns:p14="http://schemas.microsoft.com/office/powerpoint/2010/main" val="351893609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2.4 </a:t>
            </a:r>
            <a:r>
              <a:rPr lang="en-US" sz="2000" b="0" dirty="0" smtClean="0"/>
              <a:t>(6 </a:t>
            </a:r>
            <a:r>
              <a:rPr lang="en-US" sz="2000" b="0" dirty="0"/>
              <a:t>of </a:t>
            </a:r>
            <a:r>
              <a:rPr lang="en-US" sz="2000" b="0" dirty="0" smtClean="0"/>
              <a:t>6)</a:t>
            </a:r>
            <a:endParaRPr lang="en-US" sz="2000" dirty="0"/>
          </a:p>
        </p:txBody>
      </p:sp>
      <p:sp>
        <p:nvSpPr>
          <p:cNvPr id="3" name="Text Placeholder 2"/>
          <p:cNvSpPr>
            <a:spLocks noGrp="1"/>
          </p:cNvSpPr>
          <p:nvPr>
            <p:ph type="body" idx="1"/>
          </p:nvPr>
        </p:nvSpPr>
        <p:spPr>
          <a:xfrm>
            <a:off x="457200" y="1600200"/>
            <a:ext cx="8229600" cy="4205514"/>
          </a:xfrm>
        </p:spPr>
        <p:txBody>
          <a:bodyPr/>
          <a:lstStyle/>
          <a:p>
            <a:pPr marL="0" indent="0">
              <a:buNone/>
            </a:pPr>
            <a:r>
              <a:rPr lang="en-US" sz="2400" b="1" dirty="0">
                <a:latin typeface="+mn-lt"/>
              </a:rPr>
              <a:t>Questions for Discussion</a:t>
            </a:r>
          </a:p>
          <a:p>
            <a:pPr marL="432000" indent="-432000">
              <a:buFont typeface="+mj-lt"/>
              <a:buAutoNum type="arabicPeriod"/>
            </a:pPr>
            <a:r>
              <a:rPr lang="en-US" sz="2400" dirty="0">
                <a:latin typeface="+mn-lt"/>
              </a:rPr>
              <a:t>What are the foreseeable challenges in predicting sporting event outcomes (e.g., college bowl games)?</a:t>
            </a:r>
          </a:p>
          <a:p>
            <a:pPr marL="432000" indent="-432000">
              <a:buFont typeface="+mj-lt"/>
              <a:buAutoNum type="arabicPeriod"/>
            </a:pPr>
            <a:r>
              <a:rPr lang="en-US" sz="2400" dirty="0">
                <a:latin typeface="+mn-lt"/>
              </a:rPr>
              <a:t>How did the researchers formulate/design the prediction problem (i.e., what were the inputs and output, and what was the representation of a single sample—row of data)?</a:t>
            </a:r>
          </a:p>
          <a:p>
            <a:pPr marL="432000" indent="-432000">
              <a:buFont typeface="+mj-lt"/>
              <a:buAutoNum type="arabicPeriod"/>
            </a:pPr>
            <a:r>
              <a:rPr lang="en-US" sz="2400" dirty="0">
                <a:latin typeface="+mn-lt"/>
              </a:rPr>
              <a:t>How successful were the prediction results? What else can they do to improve the accuracy?</a:t>
            </a:r>
          </a:p>
        </p:txBody>
      </p:sp>
    </p:spTree>
    <p:extLst>
      <p:ext uri="{BB962C8B-B14F-4D97-AF65-F5344CB8AC3E}">
        <p14:creationId xmlns:p14="http://schemas.microsoft.com/office/powerpoint/2010/main" val="23030339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 Series Forecasting</a:t>
            </a:r>
          </a:p>
        </p:txBody>
      </p:sp>
      <p:sp>
        <p:nvSpPr>
          <p:cNvPr id="3" name="Text Placeholder 2"/>
          <p:cNvSpPr>
            <a:spLocks noGrp="1"/>
          </p:cNvSpPr>
          <p:nvPr>
            <p:ph type="body" idx="1"/>
          </p:nvPr>
        </p:nvSpPr>
        <p:spPr>
          <a:xfrm>
            <a:off x="457200" y="1603905"/>
            <a:ext cx="8229600" cy="533400"/>
          </a:xfrm>
        </p:spPr>
        <p:txBody>
          <a:bodyPr/>
          <a:lstStyle/>
          <a:p>
            <a:r>
              <a:rPr lang="en-US" sz="2400" dirty="0">
                <a:latin typeface="+mn-lt"/>
              </a:rPr>
              <a:t>Is it different than Simple Linear Regression? How?</a:t>
            </a:r>
          </a:p>
        </p:txBody>
      </p:sp>
      <p:pic>
        <p:nvPicPr>
          <p:cNvPr id="5" name="Picture 4" descr="A time series line graph shows quarterly product sales (in millions) between 2008 and 2012. Approximate data from the graph, presented in the following format by year. Quarter, Sale, in millions. 2008. Q 1, 5.8. Q 2, 4. Q 3, 6. Q 4, 6.5. 2009. Q 1, 5.5. Q 2, 5.1. Q 3, 6.9. Q 4, 7.5. 2010. Q 1, 6. Q 2, 5.7. Q 3, 7.5. Q 4: 7.9. 2011. Q 1, 6.1. Q 2, 6. Q 3, 8. Q 4, 8.2. 2012. Q 1, 6.8. Q 2, 6.5. Q 3, 8.5. Q 4, 9. A line of best fit is drawn between 2008, Q 1, 5.2, and 2012, Q 4, 8."/>
          <p:cNvPicPr>
            <a:picLocks noChangeAspect="1"/>
          </p:cNvPicPr>
          <p:nvPr/>
        </p:nvPicPr>
        <p:blipFill>
          <a:blip r:embed="rId2"/>
          <a:stretch>
            <a:fillRect/>
          </a:stretch>
        </p:blipFill>
        <p:spPr>
          <a:xfrm>
            <a:off x="1289310" y="2379146"/>
            <a:ext cx="6565380" cy="3945617"/>
          </a:xfrm>
          <a:prstGeom prst="rect">
            <a:avLst/>
          </a:prstGeom>
        </p:spPr>
      </p:pic>
    </p:spTree>
    <p:extLst>
      <p:ext uri="{BB962C8B-B14F-4D97-AF65-F5344CB8AC3E}">
        <p14:creationId xmlns:p14="http://schemas.microsoft.com/office/powerpoint/2010/main" val="39837469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Business Reporting </a:t>
            </a:r>
            <a:r>
              <a:rPr lang="en-US" sz="3200" dirty="0" smtClean="0"/>
              <a:t>Definitions </a:t>
            </a:r>
            <a:r>
              <a:rPr lang="en-US" sz="3200" dirty="0"/>
              <a:t>and Concepts</a:t>
            </a:r>
          </a:p>
        </p:txBody>
      </p:sp>
      <p:sp>
        <p:nvSpPr>
          <p:cNvPr id="3" name="Text Placeholder 2"/>
          <p:cNvSpPr>
            <a:spLocks noGrp="1"/>
          </p:cNvSpPr>
          <p:nvPr>
            <p:ph type="body" idx="1"/>
          </p:nvPr>
        </p:nvSpPr>
        <p:spPr>
          <a:xfrm>
            <a:off x="457200" y="1600200"/>
            <a:ext cx="8229600" cy="4699000"/>
          </a:xfrm>
        </p:spPr>
        <p:txBody>
          <a:bodyPr/>
          <a:lstStyle/>
          <a:p>
            <a:r>
              <a:rPr lang="en-US" sz="2400" dirty="0">
                <a:latin typeface="+mn-lt"/>
              </a:rPr>
              <a:t>Report </a:t>
            </a:r>
            <a:r>
              <a:rPr lang="en-US" sz="2400" dirty="0" smtClean="0">
                <a:latin typeface="+mn-lt"/>
              </a:rPr>
              <a:t>= </a:t>
            </a:r>
            <a:r>
              <a:rPr lang="en-US" sz="2400" dirty="0">
                <a:latin typeface="+mn-lt"/>
              </a:rPr>
              <a:t>Information </a:t>
            </a:r>
            <a:r>
              <a:rPr lang="en-US" sz="2400" dirty="0" smtClean="0">
                <a:latin typeface="+mn-lt"/>
                <a:sym typeface="Wingdings" panose="05000000000000000000" pitchFamily="2" charset="2"/>
              </a:rPr>
              <a:t>→ </a:t>
            </a:r>
            <a:r>
              <a:rPr lang="en-US" sz="2400" dirty="0">
                <a:latin typeface="+mn-lt"/>
                <a:sym typeface="Wingdings" panose="05000000000000000000" pitchFamily="2" charset="2"/>
              </a:rPr>
              <a:t>Decision</a:t>
            </a:r>
            <a:endParaRPr lang="en-US" sz="2400" dirty="0">
              <a:latin typeface="+mn-lt"/>
            </a:endParaRPr>
          </a:p>
          <a:p>
            <a:r>
              <a:rPr lang="en-US" sz="2400" dirty="0">
                <a:latin typeface="+mn-lt"/>
              </a:rPr>
              <a:t>Report?</a:t>
            </a:r>
          </a:p>
          <a:p>
            <a:pPr lvl="1"/>
            <a:r>
              <a:rPr lang="en-US" sz="2400" dirty="0">
                <a:latin typeface="+mn-lt"/>
              </a:rPr>
              <a:t>Any communication artifact prepared to convey specific information</a:t>
            </a:r>
          </a:p>
          <a:p>
            <a:r>
              <a:rPr lang="en-US" sz="2400" dirty="0">
                <a:latin typeface="+mn-lt"/>
              </a:rPr>
              <a:t>A report can fulfill many functions</a:t>
            </a:r>
          </a:p>
          <a:p>
            <a:pPr lvl="1"/>
            <a:r>
              <a:rPr lang="en-US" sz="2400" dirty="0">
                <a:latin typeface="+mn-lt"/>
              </a:rPr>
              <a:t>To ensure proper departmental functioning</a:t>
            </a:r>
          </a:p>
          <a:p>
            <a:pPr lvl="1"/>
            <a:r>
              <a:rPr lang="en-US" sz="2400" dirty="0">
                <a:latin typeface="+mn-lt"/>
              </a:rPr>
              <a:t>To provide information</a:t>
            </a:r>
          </a:p>
          <a:p>
            <a:pPr lvl="1"/>
            <a:r>
              <a:rPr lang="en-US" sz="2400" dirty="0">
                <a:latin typeface="+mn-lt"/>
              </a:rPr>
              <a:t>To provide the results of an analysis</a:t>
            </a:r>
          </a:p>
          <a:p>
            <a:pPr lvl="1"/>
            <a:r>
              <a:rPr lang="en-US" sz="2400" dirty="0">
                <a:latin typeface="+mn-lt"/>
              </a:rPr>
              <a:t>To persuade others to act</a:t>
            </a:r>
          </a:p>
          <a:p>
            <a:pPr lvl="1"/>
            <a:r>
              <a:rPr lang="en-US" sz="2400" dirty="0">
                <a:latin typeface="+mn-lt"/>
              </a:rPr>
              <a:t>To create an organizational memory…</a:t>
            </a:r>
          </a:p>
        </p:txBody>
      </p:sp>
    </p:spTree>
    <p:extLst>
      <p:ext uri="{BB962C8B-B14F-4D97-AF65-F5344CB8AC3E}">
        <p14:creationId xmlns:p14="http://schemas.microsoft.com/office/powerpoint/2010/main" val="27737183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Business Report?</a:t>
            </a:r>
          </a:p>
        </p:txBody>
      </p:sp>
      <p:sp>
        <p:nvSpPr>
          <p:cNvPr id="3" name="Text Placeholder 2"/>
          <p:cNvSpPr>
            <a:spLocks noGrp="1"/>
          </p:cNvSpPr>
          <p:nvPr>
            <p:ph type="body" idx="1"/>
          </p:nvPr>
        </p:nvSpPr>
        <p:spPr>
          <a:xfrm>
            <a:off x="457200" y="1600200"/>
            <a:ext cx="8229600" cy="4525963"/>
          </a:xfrm>
        </p:spPr>
        <p:txBody>
          <a:bodyPr/>
          <a:lstStyle/>
          <a:p>
            <a:r>
              <a:rPr lang="en-US" sz="2400" dirty="0">
                <a:latin typeface="+mn-lt"/>
              </a:rPr>
              <a:t>A written document that contains information regarding business matters.</a:t>
            </a:r>
          </a:p>
          <a:p>
            <a:r>
              <a:rPr lang="en-US" sz="2400" b="1" dirty="0">
                <a:solidFill>
                  <a:schemeClr val="tx1"/>
                </a:solidFill>
                <a:latin typeface="+mn-lt"/>
              </a:rPr>
              <a:t>Purpose:</a:t>
            </a:r>
            <a:r>
              <a:rPr lang="en-US" sz="2400" dirty="0">
                <a:latin typeface="+mn-lt"/>
              </a:rPr>
              <a:t> to improve managerial decisions</a:t>
            </a:r>
          </a:p>
          <a:p>
            <a:r>
              <a:rPr lang="en-US" sz="2400" b="1" dirty="0">
                <a:solidFill>
                  <a:schemeClr val="tx1"/>
                </a:solidFill>
                <a:latin typeface="+mn-lt"/>
              </a:rPr>
              <a:t>Source: </a:t>
            </a:r>
            <a:r>
              <a:rPr lang="en-US" sz="2400" dirty="0">
                <a:latin typeface="+mn-lt"/>
              </a:rPr>
              <a:t>data from inside and outside the organization (via the use of </a:t>
            </a:r>
            <a:r>
              <a:rPr lang="en-US" sz="2400" dirty="0" smtClean="0">
                <a:latin typeface="+mn-lt"/>
              </a:rPr>
              <a:t>E</a:t>
            </a:r>
            <a:r>
              <a:rPr lang="en-US" sz="100" dirty="0" smtClean="0">
                <a:latin typeface="+mn-lt"/>
              </a:rPr>
              <a:t> </a:t>
            </a:r>
            <a:r>
              <a:rPr lang="en-US" sz="2400" dirty="0" smtClean="0">
                <a:latin typeface="+mn-lt"/>
              </a:rPr>
              <a:t>T</a:t>
            </a:r>
            <a:r>
              <a:rPr lang="en-US" sz="100" dirty="0" smtClean="0">
                <a:latin typeface="+mn-lt"/>
              </a:rPr>
              <a:t> </a:t>
            </a:r>
            <a:r>
              <a:rPr lang="en-US" sz="2400" dirty="0" smtClean="0">
                <a:latin typeface="+mn-lt"/>
              </a:rPr>
              <a:t>L</a:t>
            </a:r>
            <a:r>
              <a:rPr lang="en-US" sz="2400" dirty="0">
                <a:latin typeface="+mn-lt"/>
              </a:rPr>
              <a:t>)</a:t>
            </a:r>
          </a:p>
          <a:p>
            <a:r>
              <a:rPr lang="en-US" sz="2400" b="1" dirty="0">
                <a:solidFill>
                  <a:schemeClr val="tx1"/>
                </a:solidFill>
                <a:latin typeface="+mn-lt"/>
              </a:rPr>
              <a:t>Format:</a:t>
            </a:r>
            <a:r>
              <a:rPr lang="en-US" sz="2400" dirty="0">
                <a:latin typeface="+mn-lt"/>
              </a:rPr>
              <a:t> text + tables + graphs/charts</a:t>
            </a:r>
          </a:p>
          <a:p>
            <a:r>
              <a:rPr lang="en-US" sz="2400" b="1" dirty="0">
                <a:solidFill>
                  <a:schemeClr val="tx1"/>
                </a:solidFill>
                <a:latin typeface="+mn-lt"/>
              </a:rPr>
              <a:t>Distribution:</a:t>
            </a:r>
            <a:r>
              <a:rPr lang="en-US" sz="2400" dirty="0">
                <a:latin typeface="+mn-lt"/>
              </a:rPr>
              <a:t> in-print, email, </a:t>
            </a:r>
            <a:r>
              <a:rPr lang="en-US" sz="2400" dirty="0" smtClean="0">
                <a:latin typeface="+mn-lt"/>
              </a:rPr>
              <a:t>portal/intranet</a:t>
            </a:r>
            <a:endParaRPr lang="en-US" sz="2400" dirty="0">
              <a:latin typeface="+mn-lt"/>
            </a:endParaRPr>
          </a:p>
          <a:p>
            <a:pPr marL="0" indent="0" algn="ctr">
              <a:buNone/>
              <a:tabLst/>
            </a:pPr>
            <a:r>
              <a:rPr lang="en-US" sz="2400" b="1" dirty="0" smtClean="0">
                <a:solidFill>
                  <a:schemeClr val="tx1"/>
                </a:solidFill>
                <a:latin typeface="+mn-lt"/>
              </a:rPr>
              <a:t>Data acquisition </a:t>
            </a:r>
            <a:r>
              <a:rPr lang="en-US" sz="2400" b="1" dirty="0" smtClean="0">
                <a:solidFill>
                  <a:schemeClr val="tx1"/>
                </a:solidFill>
                <a:latin typeface="+mn-lt"/>
                <a:cs typeface="Arial" panose="020B0604020202020204" pitchFamily="34" charset="0"/>
                <a:sym typeface="Wingdings" panose="05000000000000000000" pitchFamily="2" charset="2"/>
              </a:rPr>
              <a:t>→</a:t>
            </a:r>
            <a:r>
              <a:rPr lang="en-US" sz="2400" b="1" dirty="0" smtClean="0">
                <a:solidFill>
                  <a:schemeClr val="tx1"/>
                </a:solidFill>
                <a:latin typeface="+mn-lt"/>
              </a:rPr>
              <a:t> Information generation </a:t>
            </a:r>
            <a:r>
              <a:rPr lang="en-US" sz="2400" b="1" dirty="0" smtClean="0">
                <a:solidFill>
                  <a:schemeClr val="tx1"/>
                </a:solidFill>
                <a:latin typeface="+mn-lt"/>
                <a:cs typeface="Arial" panose="020B0604020202020204" pitchFamily="34" charset="0"/>
                <a:sym typeface="Wingdings" panose="05000000000000000000" pitchFamily="2" charset="2"/>
              </a:rPr>
              <a:t>→</a:t>
            </a:r>
            <a:r>
              <a:rPr lang="en-US" sz="2400" b="1" dirty="0" smtClean="0">
                <a:solidFill>
                  <a:schemeClr val="tx1"/>
                </a:solidFill>
                <a:latin typeface="+mn-lt"/>
              </a:rPr>
              <a:t> Decision making </a:t>
            </a:r>
            <a:r>
              <a:rPr lang="en-US" sz="2400" b="1" dirty="0" smtClean="0">
                <a:solidFill>
                  <a:schemeClr val="tx1"/>
                </a:solidFill>
                <a:latin typeface="+mn-lt"/>
                <a:cs typeface="Arial" panose="020B0604020202020204" pitchFamily="34" charset="0"/>
                <a:sym typeface="Wingdings" panose="05000000000000000000" pitchFamily="2" charset="2"/>
              </a:rPr>
              <a:t>→</a:t>
            </a:r>
            <a:r>
              <a:rPr lang="en-US" sz="2400" b="1" dirty="0" smtClean="0">
                <a:solidFill>
                  <a:schemeClr val="tx1"/>
                </a:solidFill>
                <a:latin typeface="+mn-lt"/>
              </a:rPr>
              <a:t> Process management</a:t>
            </a:r>
            <a:endParaRPr lang="en-US" sz="2400" b="1" dirty="0">
              <a:solidFill>
                <a:schemeClr val="tx1"/>
              </a:solidFill>
              <a:latin typeface="+mn-lt"/>
            </a:endParaRPr>
          </a:p>
        </p:txBody>
      </p:sp>
    </p:spTree>
    <p:extLst>
      <p:ext uri="{BB962C8B-B14F-4D97-AF65-F5344CB8AC3E}">
        <p14:creationId xmlns:p14="http://schemas.microsoft.com/office/powerpoint/2010/main" val="318489967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Business Reporting</a:t>
            </a:r>
          </a:p>
        </p:txBody>
      </p:sp>
      <p:pic>
        <p:nvPicPr>
          <p:cNvPr id="3" name="Picture 2" descr="A circular flow illustration explains the role of information reporting in managerial decision making. Data containing transactional records of exception event, made of symbol, count, and description, are stored in data repositories. From here, these are used for information reporting that helps decision makers come up with actions or decisions to perform business function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1179" y="1552514"/>
            <a:ext cx="7130203" cy="4454012"/>
          </a:xfrm>
          <a:prstGeom prst="rect">
            <a:avLst/>
          </a:prstGeom>
        </p:spPr>
      </p:pic>
    </p:spTree>
    <p:extLst>
      <p:ext uri="{BB962C8B-B14F-4D97-AF65-F5344CB8AC3E}">
        <p14:creationId xmlns:p14="http://schemas.microsoft.com/office/powerpoint/2010/main" val="2982864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Nature of </a:t>
            </a:r>
            <a:r>
              <a:rPr lang="en-US" dirty="0" smtClean="0"/>
              <a:t>Data</a:t>
            </a:r>
            <a:r>
              <a:rPr lang="en-US" sz="2000" dirty="0" smtClean="0"/>
              <a:t> </a:t>
            </a:r>
            <a:r>
              <a:rPr lang="en-US" sz="2000" b="0" dirty="0"/>
              <a:t>(1 of 2)</a:t>
            </a:r>
            <a:endParaRPr lang="en-US" sz="2000" dirty="0"/>
          </a:p>
        </p:txBody>
      </p:sp>
      <p:sp>
        <p:nvSpPr>
          <p:cNvPr id="3" name="Text Placeholder 2"/>
          <p:cNvSpPr>
            <a:spLocks noGrp="1"/>
          </p:cNvSpPr>
          <p:nvPr>
            <p:ph type="body" idx="1"/>
          </p:nvPr>
        </p:nvSpPr>
        <p:spPr/>
        <p:txBody>
          <a:bodyPr/>
          <a:lstStyle/>
          <a:p>
            <a:r>
              <a:rPr lang="en-US" sz="2400" dirty="0">
                <a:latin typeface="+mn-lt"/>
              </a:rPr>
              <a:t>Data: a collection of </a:t>
            </a:r>
            <a:r>
              <a:rPr lang="en-US" sz="2400" dirty="0" smtClean="0">
                <a:latin typeface="+mn-lt"/>
              </a:rPr>
              <a:t>facts</a:t>
            </a:r>
            <a:endParaRPr lang="en-US" sz="2400" dirty="0">
              <a:latin typeface="+mn-lt"/>
            </a:endParaRPr>
          </a:p>
          <a:p>
            <a:pPr marL="741600" lvl="1" indent="-284400"/>
            <a:r>
              <a:rPr lang="en-US" sz="2400" dirty="0">
                <a:latin typeface="+mn-lt"/>
              </a:rPr>
              <a:t>usually obtained as the result of experiences, observations, or experiments</a:t>
            </a:r>
          </a:p>
          <a:p>
            <a:r>
              <a:rPr lang="en-US" sz="2400" dirty="0">
                <a:latin typeface="+mn-lt"/>
              </a:rPr>
              <a:t>Data may consist of numbers, words, images, …</a:t>
            </a:r>
          </a:p>
          <a:p>
            <a:r>
              <a:rPr lang="en-US" sz="2400" dirty="0">
                <a:latin typeface="+mn-lt"/>
              </a:rPr>
              <a:t>Data is the lowest level of abstraction (from which information and knowledge are derived)</a:t>
            </a:r>
          </a:p>
          <a:p>
            <a:r>
              <a:rPr lang="en-US" sz="2400" dirty="0">
                <a:latin typeface="+mn-lt"/>
              </a:rPr>
              <a:t>Data is the source for information and knowledge</a:t>
            </a:r>
          </a:p>
          <a:p>
            <a:r>
              <a:rPr lang="en-US" sz="2400" dirty="0">
                <a:latin typeface="+mn-lt"/>
              </a:rPr>
              <a:t>Data quality and data integrity → critical to analytics</a:t>
            </a:r>
          </a:p>
        </p:txBody>
      </p:sp>
    </p:spTree>
    <p:extLst>
      <p:ext uri="{BB962C8B-B14F-4D97-AF65-F5344CB8AC3E}">
        <p14:creationId xmlns:p14="http://schemas.microsoft.com/office/powerpoint/2010/main" val="275290167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Business Reports</a:t>
            </a:r>
          </a:p>
        </p:txBody>
      </p:sp>
      <p:sp>
        <p:nvSpPr>
          <p:cNvPr id="3" name="Text Placeholder 2"/>
          <p:cNvSpPr>
            <a:spLocks noGrp="1"/>
          </p:cNvSpPr>
          <p:nvPr>
            <p:ph type="body" idx="1"/>
          </p:nvPr>
        </p:nvSpPr>
        <p:spPr>
          <a:xfrm>
            <a:off x="457200" y="1600200"/>
            <a:ext cx="8229600" cy="4611914"/>
          </a:xfrm>
        </p:spPr>
        <p:txBody>
          <a:bodyPr/>
          <a:lstStyle/>
          <a:p>
            <a:r>
              <a:rPr lang="en-US" sz="2400" dirty="0">
                <a:latin typeface="+mn-lt"/>
              </a:rPr>
              <a:t>Metric Management Reports</a:t>
            </a:r>
          </a:p>
          <a:p>
            <a:pPr lvl="1"/>
            <a:r>
              <a:rPr lang="en-US" sz="2400" dirty="0">
                <a:latin typeface="+mn-lt"/>
              </a:rPr>
              <a:t>Help manage business performance through metrics (</a:t>
            </a:r>
            <a:r>
              <a:rPr lang="en-US" sz="2400" dirty="0" smtClean="0">
                <a:latin typeface="+mn-lt"/>
              </a:rPr>
              <a:t>S</a:t>
            </a:r>
            <a:r>
              <a:rPr lang="en-US" sz="100" dirty="0" smtClean="0">
                <a:latin typeface="+mn-lt"/>
              </a:rPr>
              <a:t> </a:t>
            </a:r>
            <a:r>
              <a:rPr lang="en-US" sz="2400" dirty="0" smtClean="0">
                <a:latin typeface="+mn-lt"/>
              </a:rPr>
              <a:t>L</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s </a:t>
            </a:r>
            <a:r>
              <a:rPr lang="en-US" sz="2400" dirty="0">
                <a:latin typeface="+mn-lt"/>
              </a:rPr>
              <a:t>for externals; </a:t>
            </a:r>
            <a:r>
              <a:rPr lang="en-US" sz="2400" dirty="0" smtClean="0">
                <a:latin typeface="+mn-lt"/>
              </a:rPr>
              <a:t>K</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I</a:t>
            </a:r>
            <a:r>
              <a:rPr lang="en-US" sz="100" dirty="0" smtClean="0">
                <a:latin typeface="+mn-lt"/>
              </a:rPr>
              <a:t> </a:t>
            </a:r>
            <a:r>
              <a:rPr lang="en-US" sz="2400" dirty="0" smtClean="0">
                <a:latin typeface="+mn-lt"/>
              </a:rPr>
              <a:t>s </a:t>
            </a:r>
            <a:r>
              <a:rPr lang="en-US" sz="2400" dirty="0">
                <a:latin typeface="+mn-lt"/>
              </a:rPr>
              <a:t>for internals)</a:t>
            </a:r>
          </a:p>
          <a:p>
            <a:pPr lvl="1"/>
            <a:r>
              <a:rPr lang="en-US" sz="2400" dirty="0">
                <a:latin typeface="+mn-lt"/>
              </a:rPr>
              <a:t>Can be used as part of Six Sigma and/or </a:t>
            </a:r>
            <a:r>
              <a:rPr lang="en-US" sz="2400" dirty="0" smtClean="0">
                <a:latin typeface="+mn-lt"/>
              </a:rPr>
              <a:t>T</a:t>
            </a:r>
            <a:r>
              <a:rPr lang="en-US" sz="100" dirty="0" smtClean="0">
                <a:latin typeface="+mn-lt"/>
              </a:rPr>
              <a:t> </a:t>
            </a:r>
            <a:r>
              <a:rPr lang="en-US" sz="2400" dirty="0" smtClean="0">
                <a:latin typeface="+mn-lt"/>
              </a:rPr>
              <a:t>Q</a:t>
            </a:r>
            <a:r>
              <a:rPr lang="en-US" sz="100" dirty="0" smtClean="0">
                <a:latin typeface="+mn-lt"/>
              </a:rPr>
              <a:t> </a:t>
            </a:r>
            <a:r>
              <a:rPr lang="en-US" sz="2400" dirty="0" smtClean="0">
                <a:latin typeface="+mn-lt"/>
              </a:rPr>
              <a:t>M</a:t>
            </a:r>
            <a:endParaRPr lang="en-US" sz="2400" dirty="0">
              <a:latin typeface="+mn-lt"/>
            </a:endParaRPr>
          </a:p>
          <a:p>
            <a:r>
              <a:rPr lang="en-US" sz="2400" dirty="0">
                <a:latin typeface="+mn-lt"/>
              </a:rPr>
              <a:t>Dashboard-Type Reports</a:t>
            </a:r>
          </a:p>
          <a:p>
            <a:pPr lvl="1"/>
            <a:r>
              <a:rPr lang="en-US" sz="2400" dirty="0">
                <a:latin typeface="+mn-lt"/>
              </a:rPr>
              <a:t>Graphical presentation of several performance indicators in a single page using </a:t>
            </a:r>
            <a:r>
              <a:rPr lang="en-US" sz="2400" dirty="0" smtClean="0">
                <a:latin typeface="+mn-lt"/>
              </a:rPr>
              <a:t>dials/gauges</a:t>
            </a:r>
            <a:endParaRPr lang="en-US" sz="2400" dirty="0">
              <a:latin typeface="+mn-lt"/>
            </a:endParaRPr>
          </a:p>
          <a:p>
            <a:r>
              <a:rPr lang="en-US" sz="2400" dirty="0">
                <a:latin typeface="+mn-lt"/>
              </a:rPr>
              <a:t>Balanced Scorecard–Type Reports</a:t>
            </a:r>
          </a:p>
          <a:p>
            <a:pPr lvl="1"/>
            <a:r>
              <a:rPr lang="en-US" sz="2400" dirty="0">
                <a:latin typeface="+mn-lt"/>
              </a:rPr>
              <a:t>Include financial, customer, business process, and learning &amp; growth indicators</a:t>
            </a:r>
          </a:p>
        </p:txBody>
      </p:sp>
    </p:spTree>
    <p:extLst>
      <p:ext uri="{BB962C8B-B14F-4D97-AF65-F5344CB8AC3E}">
        <p14:creationId xmlns:p14="http://schemas.microsoft.com/office/powerpoint/2010/main" val="82757744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2.5</a:t>
            </a:r>
            <a:endParaRPr lang="en-US" dirty="0"/>
          </a:p>
        </p:txBody>
      </p:sp>
      <p:sp>
        <p:nvSpPr>
          <p:cNvPr id="3" name="Text Placeholder 2"/>
          <p:cNvSpPr>
            <a:spLocks noGrp="1"/>
          </p:cNvSpPr>
          <p:nvPr>
            <p:ph type="body" idx="1"/>
          </p:nvPr>
        </p:nvSpPr>
        <p:spPr>
          <a:xfrm>
            <a:off x="457200" y="1600200"/>
            <a:ext cx="8229600" cy="3178277"/>
          </a:xfrm>
        </p:spPr>
        <p:txBody>
          <a:bodyPr/>
          <a:lstStyle/>
          <a:p>
            <a:pPr marL="0" indent="0">
              <a:buNone/>
            </a:pPr>
            <a:r>
              <a:rPr lang="en-US" sz="2400" b="1" dirty="0">
                <a:latin typeface="+mn-lt"/>
              </a:rPr>
              <a:t>Flood of Paper Ends at </a:t>
            </a:r>
            <a:r>
              <a:rPr lang="en-US" sz="2400" b="1" dirty="0" smtClean="0">
                <a:latin typeface="+mn-lt"/>
              </a:rPr>
              <a:t>F</a:t>
            </a:r>
            <a:r>
              <a:rPr lang="en-US" sz="100" b="1" dirty="0" smtClean="0">
                <a:latin typeface="+mn-lt"/>
              </a:rPr>
              <a:t> </a:t>
            </a:r>
            <a:r>
              <a:rPr lang="en-US" sz="2400" b="1" dirty="0" smtClean="0">
                <a:latin typeface="+mn-lt"/>
              </a:rPr>
              <a:t>E</a:t>
            </a:r>
            <a:r>
              <a:rPr lang="en-US" sz="100" b="1" dirty="0" smtClean="0">
                <a:latin typeface="+mn-lt"/>
              </a:rPr>
              <a:t> </a:t>
            </a:r>
            <a:r>
              <a:rPr lang="en-US" sz="2400" b="1" dirty="0" smtClean="0">
                <a:latin typeface="+mn-lt"/>
              </a:rPr>
              <a:t>M</a:t>
            </a:r>
            <a:r>
              <a:rPr lang="en-US" sz="100" b="1" dirty="0" smtClean="0">
                <a:latin typeface="+mn-lt"/>
              </a:rPr>
              <a:t> </a:t>
            </a:r>
            <a:r>
              <a:rPr lang="en-US" sz="2400" b="1" dirty="0" smtClean="0">
                <a:latin typeface="+mn-lt"/>
              </a:rPr>
              <a:t>A</a:t>
            </a:r>
          </a:p>
          <a:p>
            <a:pPr marL="0" indent="0">
              <a:buNone/>
            </a:pPr>
            <a:r>
              <a:rPr lang="en-US" sz="2400" b="1" dirty="0" smtClean="0">
                <a:latin typeface="+mn-lt"/>
              </a:rPr>
              <a:t>Questions </a:t>
            </a:r>
            <a:r>
              <a:rPr lang="en-US" sz="2400" b="1" dirty="0">
                <a:latin typeface="+mn-lt"/>
              </a:rPr>
              <a:t>for Discussion</a:t>
            </a:r>
          </a:p>
          <a:p>
            <a:pPr marL="432000" indent="-432000">
              <a:buFont typeface="+mj-lt"/>
              <a:buAutoNum type="arabicPeriod"/>
            </a:pPr>
            <a:r>
              <a:rPr lang="en-US" sz="2400" dirty="0">
                <a:latin typeface="+mn-lt"/>
              </a:rPr>
              <a:t>What is </a:t>
            </a:r>
            <a:r>
              <a:rPr lang="en-US" sz="2400" dirty="0" smtClean="0">
                <a:latin typeface="+mn-lt"/>
              </a:rPr>
              <a:t>F</a:t>
            </a:r>
            <a:r>
              <a:rPr lang="en-US" sz="100" dirty="0" smtClean="0">
                <a:latin typeface="+mn-lt"/>
              </a:rPr>
              <a:t> </a:t>
            </a:r>
            <a:r>
              <a:rPr lang="en-US" sz="2400" dirty="0" smtClean="0">
                <a:latin typeface="+mn-lt"/>
              </a:rPr>
              <a:t>E</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A</a:t>
            </a:r>
            <a:r>
              <a:rPr lang="en-US" sz="2400" dirty="0">
                <a:latin typeface="+mn-lt"/>
              </a:rPr>
              <a:t>, and what does it do?</a:t>
            </a:r>
          </a:p>
          <a:p>
            <a:pPr marL="432000" indent="-432000">
              <a:buFont typeface="+mj-lt"/>
              <a:buAutoNum type="arabicPeriod"/>
            </a:pPr>
            <a:r>
              <a:rPr lang="en-US" sz="2400" dirty="0">
                <a:latin typeface="+mn-lt"/>
              </a:rPr>
              <a:t>What are the main challenges that </a:t>
            </a:r>
            <a:r>
              <a:rPr lang="en-US" sz="2400" dirty="0" smtClean="0">
                <a:latin typeface="+mn-lt"/>
              </a:rPr>
              <a:t>F</a:t>
            </a:r>
            <a:r>
              <a:rPr lang="en-US" sz="100" dirty="0" smtClean="0">
                <a:latin typeface="+mn-lt"/>
              </a:rPr>
              <a:t> </a:t>
            </a:r>
            <a:r>
              <a:rPr lang="en-US" sz="2400" dirty="0" smtClean="0">
                <a:latin typeface="+mn-lt"/>
              </a:rPr>
              <a:t>E</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A </a:t>
            </a:r>
            <a:r>
              <a:rPr lang="en-US" sz="2400" dirty="0">
                <a:latin typeface="+mn-lt"/>
              </a:rPr>
              <a:t>faces?</a:t>
            </a:r>
          </a:p>
          <a:p>
            <a:pPr marL="432000" indent="-432000">
              <a:buFont typeface="+mj-lt"/>
              <a:buAutoNum type="arabicPeriod"/>
            </a:pPr>
            <a:r>
              <a:rPr lang="en-US" sz="2400" dirty="0">
                <a:latin typeface="+mn-lt"/>
              </a:rPr>
              <a:t>How did </a:t>
            </a:r>
            <a:r>
              <a:rPr lang="en-US" sz="2400" dirty="0" smtClean="0">
                <a:latin typeface="+mn-lt"/>
              </a:rPr>
              <a:t>F</a:t>
            </a:r>
            <a:r>
              <a:rPr lang="en-US" sz="100" dirty="0" smtClean="0">
                <a:latin typeface="+mn-lt"/>
              </a:rPr>
              <a:t> </a:t>
            </a:r>
            <a:r>
              <a:rPr lang="en-US" sz="2400" dirty="0" smtClean="0">
                <a:latin typeface="+mn-lt"/>
              </a:rPr>
              <a:t>E</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A </a:t>
            </a:r>
            <a:r>
              <a:rPr lang="en-US" sz="2400" dirty="0">
                <a:latin typeface="+mn-lt"/>
              </a:rPr>
              <a:t>improve its inefficient reporting practices?</a:t>
            </a:r>
          </a:p>
        </p:txBody>
      </p:sp>
    </p:spTree>
    <p:extLst>
      <p:ext uri="{BB962C8B-B14F-4D97-AF65-F5344CB8AC3E}">
        <p14:creationId xmlns:p14="http://schemas.microsoft.com/office/powerpoint/2010/main" val="342057074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Visualization</a:t>
            </a:r>
          </a:p>
        </p:txBody>
      </p:sp>
      <p:sp>
        <p:nvSpPr>
          <p:cNvPr id="3" name="Text Placeholder 2"/>
          <p:cNvSpPr>
            <a:spLocks noGrp="1"/>
          </p:cNvSpPr>
          <p:nvPr>
            <p:ph type="body" idx="1"/>
          </p:nvPr>
        </p:nvSpPr>
        <p:spPr>
          <a:xfrm>
            <a:off x="457200" y="1600200"/>
            <a:ext cx="8229600" cy="4379686"/>
          </a:xfrm>
        </p:spPr>
        <p:txBody>
          <a:bodyPr/>
          <a:lstStyle/>
          <a:p>
            <a:pPr marL="0" indent="0">
              <a:buNone/>
            </a:pPr>
            <a:r>
              <a:rPr lang="en-US" sz="2400" dirty="0">
                <a:latin typeface="+mn-lt"/>
              </a:rPr>
              <a:t>“The use of visual representations to explore, make sense of, and communicate data.”</a:t>
            </a:r>
          </a:p>
          <a:p>
            <a:r>
              <a:rPr lang="en-US" sz="2400" dirty="0">
                <a:latin typeface="+mn-lt"/>
              </a:rPr>
              <a:t>Data visualization vs. Information visualization</a:t>
            </a:r>
          </a:p>
          <a:p>
            <a:r>
              <a:rPr lang="en-US" sz="2400" dirty="0">
                <a:latin typeface="+mn-lt"/>
              </a:rPr>
              <a:t>Information = aggregation, summarization, and contextualization of data</a:t>
            </a:r>
          </a:p>
          <a:p>
            <a:r>
              <a:rPr lang="en-US" sz="2400" dirty="0">
                <a:latin typeface="+mn-lt"/>
              </a:rPr>
              <a:t>Related to information graphics, scientific visualization, and statistical graphics</a:t>
            </a:r>
          </a:p>
          <a:p>
            <a:r>
              <a:rPr lang="en-US" sz="2400" dirty="0">
                <a:latin typeface="+mn-lt"/>
              </a:rPr>
              <a:t>Often includes charts, graphs, illustrations, …</a:t>
            </a:r>
          </a:p>
        </p:txBody>
      </p:sp>
    </p:spTree>
    <p:extLst>
      <p:ext uri="{BB962C8B-B14F-4D97-AF65-F5344CB8AC3E}">
        <p14:creationId xmlns:p14="http://schemas.microsoft.com/office/powerpoint/2010/main" val="840190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Brief History of Data Visualization</a:t>
            </a:r>
          </a:p>
        </p:txBody>
      </p:sp>
      <p:sp>
        <p:nvSpPr>
          <p:cNvPr id="3" name="Text Placeholder 2"/>
          <p:cNvSpPr>
            <a:spLocks noGrp="1"/>
          </p:cNvSpPr>
          <p:nvPr>
            <p:ph type="body" idx="1"/>
          </p:nvPr>
        </p:nvSpPr>
        <p:spPr>
          <a:xfrm>
            <a:off x="457200" y="1600200"/>
            <a:ext cx="8382000" cy="4524829"/>
          </a:xfrm>
        </p:spPr>
        <p:txBody>
          <a:bodyPr/>
          <a:lstStyle/>
          <a:p>
            <a:r>
              <a:rPr lang="en-US" sz="2400" dirty="0">
                <a:latin typeface="+mn-lt"/>
              </a:rPr>
              <a:t>Data visualization can date back to the second century </a:t>
            </a:r>
            <a:r>
              <a:rPr lang="en-US" sz="2400" dirty="0" smtClean="0">
                <a:latin typeface="+mn-lt"/>
              </a:rPr>
              <a:t>A</a:t>
            </a:r>
            <a:r>
              <a:rPr lang="en-US" sz="100" dirty="0" smtClean="0">
                <a:latin typeface="+mn-lt"/>
              </a:rPr>
              <a:t> </a:t>
            </a:r>
            <a:r>
              <a:rPr lang="en-US" sz="2400" dirty="0" smtClean="0">
                <a:latin typeface="+mn-lt"/>
              </a:rPr>
              <a:t>D</a:t>
            </a:r>
            <a:endParaRPr lang="en-US" sz="2400" dirty="0">
              <a:latin typeface="+mn-lt"/>
            </a:endParaRPr>
          </a:p>
          <a:p>
            <a:r>
              <a:rPr lang="en-US" sz="2400" dirty="0">
                <a:latin typeface="+mn-lt"/>
              </a:rPr>
              <a:t>Most developments have occurred in the last two and a half centuries</a:t>
            </a:r>
          </a:p>
          <a:p>
            <a:r>
              <a:rPr lang="en-US" sz="2400" dirty="0">
                <a:latin typeface="+mn-lt"/>
              </a:rPr>
              <a:t>Until recently it was not recognized as a discipline</a:t>
            </a:r>
          </a:p>
          <a:p>
            <a:r>
              <a:rPr lang="en-US" sz="2400" dirty="0">
                <a:latin typeface="+mn-lt"/>
              </a:rPr>
              <a:t>Today’s most popular visual forms date back a few centuries</a:t>
            </a:r>
          </a:p>
        </p:txBody>
      </p:sp>
    </p:spTree>
    <p:extLst>
      <p:ext uri="{BB962C8B-B14F-4D97-AF65-F5344CB8AC3E}">
        <p14:creationId xmlns:p14="http://schemas.microsoft.com/office/powerpoint/2010/main" val="367691218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First Pie </a:t>
            </a:r>
            <a:r>
              <a:rPr lang="en-US" dirty="0" smtClean="0"/>
              <a:t>Chart Created </a:t>
            </a:r>
            <a:r>
              <a:rPr lang="en-US" dirty="0"/>
              <a:t>by William Playfair in 1801</a:t>
            </a:r>
          </a:p>
        </p:txBody>
      </p:sp>
      <p:sp>
        <p:nvSpPr>
          <p:cNvPr id="3" name="Text Placeholder 2"/>
          <p:cNvSpPr>
            <a:spLocks noGrp="1"/>
          </p:cNvSpPr>
          <p:nvPr>
            <p:ph type="body" idx="1"/>
          </p:nvPr>
        </p:nvSpPr>
        <p:spPr>
          <a:xfrm>
            <a:off x="457200" y="1600200"/>
            <a:ext cx="8229600" cy="803787"/>
          </a:xfrm>
        </p:spPr>
        <p:txBody>
          <a:bodyPr/>
          <a:lstStyle/>
          <a:p>
            <a:pPr marL="0" indent="0">
              <a:buNone/>
            </a:pPr>
            <a:r>
              <a:rPr lang="en-US" sz="2200" dirty="0">
                <a:latin typeface="+mn-lt"/>
              </a:rPr>
              <a:t>William Playfair is widely credited as the inventor of the modern chart, having created the first line and pie charts.</a:t>
            </a:r>
          </a:p>
        </p:txBody>
      </p:sp>
      <p:pic>
        <p:nvPicPr>
          <p:cNvPr id="5" name="Picture 4" descr="A time series line graph shows exports and imports to and from Denmark and Norway between 1700 and 1780. Approximate data for imports, presented in the following format. Year, Imports. 17 hundred, 70. 17 10, 80. 17 20, 100,000. 17 30, 100,000. 17 40, 95. 17 50, 90. 17 60, 79. 17 70, 85. 17 80, 90. Approximate data for exports, is presented in the following format. Year, Exports. 17 hundred: 35. 17 10, 60. 17 20, 75. 17 30, 65. 17 40, 65. 17 50, 79. 17 60, 120. 17 70, 165. 17 80, 185. The lines of import and export meet at 80 in the mid-1750s. The region between the lines of exports and imports before mid-1750s is labeled, balance against, and after mid-17 fifties is labeled balance in favor of England. Text below the graph reads, bottom line is divided into years, the right hand line is L 10,000 each. Published as the Act directs, first May, 17 86 by William Playfair. Neele Script 352, Strand, London."/>
          <p:cNvPicPr>
            <a:picLocks noChangeAspect="1"/>
          </p:cNvPicPr>
          <p:nvPr/>
        </p:nvPicPr>
        <p:blipFill>
          <a:blip r:embed="rId2"/>
          <a:stretch>
            <a:fillRect/>
          </a:stretch>
        </p:blipFill>
        <p:spPr>
          <a:xfrm>
            <a:off x="1913385" y="2559711"/>
            <a:ext cx="5317230" cy="3795523"/>
          </a:xfrm>
          <a:prstGeom prst="rect">
            <a:avLst/>
          </a:prstGeom>
        </p:spPr>
      </p:pic>
    </p:spTree>
    <p:extLst>
      <p:ext uri="{BB962C8B-B14F-4D97-AF65-F5344CB8AC3E}">
        <p14:creationId xmlns:p14="http://schemas.microsoft.com/office/powerpoint/2010/main" val="26648292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Decimation of Napoleon’s Army During the 1812 Russian Campaign</a:t>
            </a:r>
          </a:p>
        </p:txBody>
      </p:sp>
      <p:pic>
        <p:nvPicPr>
          <p:cNvPr id="5" name="Picture 4" descr="A chart of Napoleon’s 1812 march to Russia shows the number of soldiers during the march and retreat, geography, and temperature and data of the retreat. Text in the chart, translated from the map reads, Figurative Map of the successive losses in men of the French army in the Russian campaign 1812 through 1813. Drawn by Mr. Minard, inspector general of bridges and roads in retirement. Paris, 20 November 1869. The numbers of men present are represented by the widths of the colored zones in a rate of one millimeter for ten thousand men; these are also written beside the zones. Red designates men moving into Russia, black those on retreat. The information used for drawing the map were taken from the works of Messieurs Chiers, de Ségur, de Fezensac, de Chambray and the unpublished diary of Jacob, pharmacist of the Army since 28 October. In order to facilitate the judgment of the eye regarding the diminution of the army, I supposed that the troops under Prince Jèrôme and Marshal Davoust, who were sent to Minsk and Mobilow and who rejoined near Orscha and Witebsk, had always marched with the army. The chart has a temperature scale that reads, after translation from French, Graphic table of the temperature in degrees of Réaumur thermometer. The march started after crossing Niemen river into Kowno with 422,000 men. 22,000 men went north, while 400,000 continued the march to Vilna. 60,000 crossed Vilna moved northeast towards Glubokoe, and 33,000 marched towards Polotsk. The remaining 175,000 marched through Vitebsk. 145,000 men crossed Smolensk. They passed Doroboy and Gjat, where 187,000 men crossed the Moskowa River. 100,000 men reached Moscow. The retreat began on October 18 towards Tarantino and Malo-jarosewli. The temperature was 0 degrees. 96,000 men crossed Malo-jarosewli and moved towards Mojaisk. On October 24, the temperature was 0 degrees, and the weather was rainy. 87,000 men crossed Mojaisk into Wirma, and 55,000 men crossed Wirma. The temperature on November 9 was minus 9 degrees, and 37,000 men were alive. On November 15, the temperature was minus 21 degrees, and 24,000 men were alive. 20,000 men crossed Orscha into Botr, and the temperature was minus 11 degrees. 30,000 men from Polotsk joined the troop, and 50,000 men moved towards Studienska. The temperature was minus 20 degrees on November 28. 28,000 men crossed Studienska. The temperature on December 1 was minus 24 degrees. The temperature on December 6 was minus 30 degrees, and 12,000 men crossed Molodzeno into Smorgoni. The troops moved towards Neimen River. 12,000 men increased to 14,000, and then diminished to 8,000 men on December 7, when the temperature was minus 26 degrees. The number of men reduced to 4,000, and were joined by men from north of Kowno. 10,000 men crossed the Niemen Rive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3857" y="1591826"/>
            <a:ext cx="7656286" cy="3650642"/>
          </a:xfrm>
          <a:prstGeom prst="rect">
            <a:avLst/>
          </a:prstGeom>
        </p:spPr>
      </p:pic>
      <p:sp>
        <p:nvSpPr>
          <p:cNvPr id="3" name="Text Placeholder 2"/>
          <p:cNvSpPr>
            <a:spLocks noGrp="1"/>
          </p:cNvSpPr>
          <p:nvPr>
            <p:ph type="body" idx="1"/>
          </p:nvPr>
        </p:nvSpPr>
        <p:spPr>
          <a:xfrm>
            <a:off x="457200" y="5382059"/>
            <a:ext cx="7942943" cy="443214"/>
          </a:xfrm>
        </p:spPr>
        <p:txBody>
          <a:bodyPr/>
          <a:lstStyle/>
          <a:p>
            <a:pPr marL="0" indent="0" algn="r">
              <a:buNone/>
            </a:pPr>
            <a:r>
              <a:rPr lang="en-US" sz="1800" b="1" dirty="0">
                <a:latin typeface="+mn-lt"/>
              </a:rPr>
              <a:t>By Charles Joseph Minard</a:t>
            </a:r>
          </a:p>
        </p:txBody>
      </p:sp>
      <p:sp>
        <p:nvSpPr>
          <p:cNvPr id="6" name="Text Placeholder 5"/>
          <p:cNvSpPr>
            <a:spLocks noGrp="1"/>
          </p:cNvSpPr>
          <p:nvPr>
            <p:ph type="body" idx="2"/>
          </p:nvPr>
        </p:nvSpPr>
        <p:spPr>
          <a:xfrm>
            <a:off x="457200" y="5825273"/>
            <a:ext cx="8229600" cy="423182"/>
          </a:xfrm>
        </p:spPr>
        <p:txBody>
          <a:bodyPr/>
          <a:lstStyle/>
          <a:p>
            <a:r>
              <a:rPr lang="en-US" sz="2400" dirty="0">
                <a:solidFill>
                  <a:schemeClr val="tx1"/>
                </a:solidFill>
                <a:latin typeface="+mn-lt"/>
              </a:rPr>
              <a:t>Arguably the most popular multi-dimensional chart</a:t>
            </a:r>
          </a:p>
        </p:txBody>
      </p:sp>
    </p:spTree>
    <p:extLst>
      <p:ext uri="{BB962C8B-B14F-4D97-AF65-F5344CB8AC3E}">
        <p14:creationId xmlns:p14="http://schemas.microsoft.com/office/powerpoint/2010/main" val="36217933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2.6</a:t>
            </a:r>
            <a:endParaRPr lang="en-US" dirty="0"/>
          </a:p>
        </p:txBody>
      </p:sp>
      <p:sp>
        <p:nvSpPr>
          <p:cNvPr id="3" name="Text Placeholder 2"/>
          <p:cNvSpPr>
            <a:spLocks noGrp="1"/>
          </p:cNvSpPr>
          <p:nvPr>
            <p:ph type="body" idx="1"/>
          </p:nvPr>
        </p:nvSpPr>
        <p:spPr>
          <a:xfrm>
            <a:off x="457200" y="1600200"/>
            <a:ext cx="8229600" cy="885825"/>
          </a:xfrm>
        </p:spPr>
        <p:txBody>
          <a:bodyPr/>
          <a:lstStyle/>
          <a:p>
            <a:pPr marL="0" indent="0">
              <a:buNone/>
            </a:pPr>
            <a:r>
              <a:rPr lang="en-US" sz="2400" b="1" dirty="0">
                <a:latin typeface="+mn-lt"/>
              </a:rPr>
              <a:t>Macfarlan Smith Improves Operational Performance Insight with Tableau </a:t>
            </a:r>
            <a:r>
              <a:rPr lang="en-US" sz="2400" b="1" dirty="0" smtClean="0">
                <a:latin typeface="+mn-lt"/>
              </a:rPr>
              <a:t>Online</a:t>
            </a:r>
          </a:p>
        </p:txBody>
      </p:sp>
      <p:pic>
        <p:nvPicPr>
          <p:cNvPr id="5" name="Picture 4" descr="A logo for tableu software shows the company name beside colorful plus signs."/>
          <p:cNvPicPr>
            <a:picLocks noChangeAspect="1"/>
          </p:cNvPicPr>
          <p:nvPr/>
        </p:nvPicPr>
        <p:blipFill>
          <a:blip r:embed="rId2"/>
          <a:stretch>
            <a:fillRect/>
          </a:stretch>
        </p:blipFill>
        <p:spPr>
          <a:xfrm>
            <a:off x="2595098" y="2621548"/>
            <a:ext cx="3953804" cy="885825"/>
          </a:xfrm>
          <a:prstGeom prst="rect">
            <a:avLst/>
          </a:prstGeom>
        </p:spPr>
      </p:pic>
      <p:sp>
        <p:nvSpPr>
          <p:cNvPr id="4" name="Text Placeholder 3"/>
          <p:cNvSpPr>
            <a:spLocks noGrp="1"/>
          </p:cNvSpPr>
          <p:nvPr>
            <p:ph type="body" idx="2"/>
          </p:nvPr>
        </p:nvSpPr>
        <p:spPr>
          <a:xfrm>
            <a:off x="457200" y="3642896"/>
            <a:ext cx="8229600" cy="2349910"/>
          </a:xfrm>
        </p:spPr>
        <p:txBody>
          <a:bodyPr/>
          <a:lstStyle/>
          <a:p>
            <a:pPr marL="0" indent="0">
              <a:buNone/>
            </a:pPr>
            <a:r>
              <a:rPr lang="en-US" sz="2400" b="1" dirty="0">
                <a:latin typeface="+mn-lt"/>
              </a:rPr>
              <a:t>Questions for Discussion</a:t>
            </a:r>
          </a:p>
          <a:p>
            <a:pPr marL="432000" indent="-432000">
              <a:buFont typeface="+mj-lt"/>
              <a:buAutoNum type="arabicPeriod"/>
            </a:pPr>
            <a:r>
              <a:rPr lang="en-US" sz="2400" dirty="0">
                <a:latin typeface="+mn-lt"/>
              </a:rPr>
              <a:t>What were the data and reporting related challenges Macfarlan Smith facing?</a:t>
            </a:r>
          </a:p>
          <a:p>
            <a:pPr marL="432000" indent="-432000">
              <a:buFont typeface="+mj-lt"/>
              <a:buAutoNum type="arabicPeriod"/>
            </a:pPr>
            <a:r>
              <a:rPr lang="en-US" sz="2400" dirty="0">
                <a:latin typeface="+mn-lt"/>
              </a:rPr>
              <a:t>What was the solution and the obtained results </a:t>
            </a:r>
            <a:r>
              <a:rPr lang="en-US" sz="2400" dirty="0" smtClean="0">
                <a:latin typeface="+mn-lt"/>
              </a:rPr>
              <a:t>and/or benefits?</a:t>
            </a:r>
            <a:endParaRPr lang="en-US" sz="2400" dirty="0">
              <a:latin typeface="+mn-lt"/>
            </a:endParaRPr>
          </a:p>
        </p:txBody>
      </p:sp>
    </p:spTree>
    <p:extLst>
      <p:ext uri="{BB962C8B-B14F-4D97-AF65-F5344CB8AC3E}">
        <p14:creationId xmlns:p14="http://schemas.microsoft.com/office/powerpoint/2010/main" val="15488008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p>
            <a:r>
              <a:rPr lang="en-US" dirty="0"/>
              <a:t>Which Chart or Graph Should You Use?</a:t>
            </a:r>
          </a:p>
        </p:txBody>
      </p:sp>
      <p:pic>
        <p:nvPicPr>
          <p:cNvPr id="5" name="Picture 4" descr="An illustration is titled, which chart or graph should you use. At the center of the illustration is a box that asks the question, what would you like to show in your chart or graph? Four options are shown. They are as follows. Comparison, distribution, composition, and relationship. Comparison. Comparison can be done among items or over time. If among items, do you use 2 variables per item or 1 variable per item? If one variable per item, are there many categories or few categories? If few categories, are there many items or few items? If over time, are there many periods or few periods? If many periods, do you have cyclic data or noncyclic data? If few periods, are there a single or few categories, or are there many categories. Distribution. In distribution, determine the number of variables. Is there a single variable, 2 variables, or 3 variables? If a single variable, are there few data points or many data points? Composition. In composition illustrations, determine if the data is static or changing over time. If static, is there a simple share of the total, accumulation or subtraction to the total, or components of components? If composition is changing over time, are there few periods or many periods? If few periods, does only relative difference matter, or do both relative and absolute difference matter? If many periods, does only relative difference matter, or do both relative and absolute difference matter? Relationship. In relationship, are there 2 variables or 3 variables?"/>
          <p:cNvPicPr>
            <a:picLocks noChangeAspect="1"/>
          </p:cNvPicPr>
          <p:nvPr/>
        </p:nvPicPr>
        <p:blipFill>
          <a:blip r:embed="rId2"/>
          <a:stretch>
            <a:fillRect/>
          </a:stretch>
        </p:blipFill>
        <p:spPr>
          <a:xfrm>
            <a:off x="1440033" y="1630636"/>
            <a:ext cx="6265258" cy="4651257"/>
          </a:xfrm>
          <a:prstGeom prst="rect">
            <a:avLst/>
          </a:prstGeom>
        </p:spPr>
      </p:pic>
    </p:spTree>
    <p:extLst>
      <p:ext uri="{BB962C8B-B14F-4D97-AF65-F5344CB8AC3E}">
        <p14:creationId xmlns:p14="http://schemas.microsoft.com/office/powerpoint/2010/main" val="35400294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Example Gapminder </a:t>
            </a:r>
            <a:r>
              <a:rPr lang="en-US" dirty="0" smtClean="0"/>
              <a:t>Chart Wealth </a:t>
            </a:r>
            <a:r>
              <a:rPr lang="en-US" dirty="0"/>
              <a:t>and Health of Nations</a:t>
            </a:r>
          </a:p>
        </p:txBody>
      </p:sp>
      <p:pic>
        <p:nvPicPr>
          <p:cNvPr id="5" name="Picture 4" descr="A Gapminder chart highlighting the income per person, or G D P per capita, P P P $ inflation adjusted, against life expectancy in years. Most of Africa is within the 400 to 20,000 G D P per capita and 50 to 70 years of life expectancy. Most of North and South America is within 10,000 to 40,000 G D P per capita and 70 to 80 years of life expectancy. India is within 2,000 to 4,000 G D P per capita and 60 to 70 years of life expectancy. West Asia is within 4,000 to 40,000 G D P per capita and 70 to 80 years of life expectancy. Russia is within 10,000 to 40,000 G D P per capita and 70 to 85 years in life expectancy. The rest of Asia is 1,000 to 40,000 G D P per capita and 60 to 85 years in life expectancy."/>
          <p:cNvPicPr>
            <a:picLocks noChangeAspect="1"/>
          </p:cNvPicPr>
          <p:nvPr/>
        </p:nvPicPr>
        <p:blipFill>
          <a:blip r:embed="rId2"/>
          <a:stretch>
            <a:fillRect/>
          </a:stretch>
        </p:blipFill>
        <p:spPr>
          <a:xfrm>
            <a:off x="1640157" y="1610145"/>
            <a:ext cx="5863687" cy="4192912"/>
          </a:xfrm>
          <a:prstGeom prst="rect">
            <a:avLst/>
          </a:prstGeom>
        </p:spPr>
      </p:pic>
      <p:sp>
        <p:nvSpPr>
          <p:cNvPr id="3" name="Text Placeholder 2"/>
          <p:cNvSpPr>
            <a:spLocks noGrp="1"/>
          </p:cNvSpPr>
          <p:nvPr>
            <p:ph type="body" idx="1"/>
          </p:nvPr>
        </p:nvSpPr>
        <p:spPr>
          <a:xfrm>
            <a:off x="440114" y="5864586"/>
            <a:ext cx="7774741" cy="478156"/>
          </a:xfrm>
        </p:spPr>
        <p:txBody>
          <a:bodyPr/>
          <a:lstStyle/>
          <a:p>
            <a:pPr marL="0" indent="0">
              <a:buNone/>
            </a:pPr>
            <a:r>
              <a:rPr lang="en-US" sz="2200" dirty="0">
                <a:latin typeface="+mn-lt"/>
              </a:rPr>
              <a:t>See </a:t>
            </a:r>
            <a:r>
              <a:rPr lang="en-US" sz="2200" dirty="0" smtClean="0">
                <a:latin typeface="+mn-lt"/>
                <a:hlinkClick r:id="rId3" tooltip="gapminder.o r g "/>
              </a:rPr>
              <a:t>gapminder.o</a:t>
            </a:r>
            <a:r>
              <a:rPr lang="en-US" sz="100" dirty="0" smtClean="0">
                <a:latin typeface="+mn-lt"/>
                <a:hlinkClick r:id="rId3" tooltip="gapminder.o r g "/>
              </a:rPr>
              <a:t> </a:t>
            </a:r>
            <a:r>
              <a:rPr lang="en-US" sz="2200" dirty="0" smtClean="0">
                <a:latin typeface="+mn-lt"/>
                <a:hlinkClick r:id="rId3" tooltip="gapminder.o r g "/>
              </a:rPr>
              <a:t>r</a:t>
            </a:r>
            <a:r>
              <a:rPr lang="en-US" sz="100" dirty="0" smtClean="0">
                <a:latin typeface="+mn-lt"/>
                <a:hlinkClick r:id="rId3" tooltip="gapminder.o r g "/>
              </a:rPr>
              <a:t> </a:t>
            </a:r>
            <a:r>
              <a:rPr lang="en-US" sz="2200" dirty="0" smtClean="0">
                <a:latin typeface="+mn-lt"/>
                <a:hlinkClick r:id="rId3" tooltip="gapminder.o r g "/>
              </a:rPr>
              <a:t>g</a:t>
            </a:r>
            <a:r>
              <a:rPr lang="en-US" sz="2200" dirty="0" smtClean="0">
                <a:latin typeface="+mn-lt"/>
              </a:rPr>
              <a:t> </a:t>
            </a:r>
            <a:r>
              <a:rPr lang="en-US" sz="2200" dirty="0">
                <a:latin typeface="+mn-lt"/>
              </a:rPr>
              <a:t>for </a:t>
            </a:r>
            <a:r>
              <a:rPr lang="en-US" sz="2200" dirty="0" smtClean="0">
                <a:latin typeface="+mn-lt"/>
              </a:rPr>
              <a:t>Interesting </a:t>
            </a:r>
            <a:r>
              <a:rPr lang="en-US" sz="2200" dirty="0">
                <a:latin typeface="+mn-lt"/>
              </a:rPr>
              <a:t>animated examples</a:t>
            </a:r>
          </a:p>
        </p:txBody>
      </p:sp>
    </p:spTree>
    <p:extLst>
      <p:ext uri="{BB962C8B-B14F-4D97-AF65-F5344CB8AC3E}">
        <p14:creationId xmlns:p14="http://schemas.microsoft.com/office/powerpoint/2010/main" val="33366342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Emergence of Data Visualization and Visual </a:t>
            </a:r>
            <a:r>
              <a:rPr lang="en-US" dirty="0" smtClean="0"/>
              <a:t>Analytics</a:t>
            </a:r>
            <a:r>
              <a:rPr lang="en-US" sz="2000" dirty="0"/>
              <a:t> </a:t>
            </a:r>
            <a:r>
              <a:rPr lang="en-US" sz="2000" b="0" dirty="0"/>
              <a:t>(1 of 2)</a:t>
            </a:r>
          </a:p>
        </p:txBody>
      </p:sp>
      <p:sp>
        <p:nvSpPr>
          <p:cNvPr id="3" name="Text Placeholder 2"/>
          <p:cNvSpPr>
            <a:spLocks noGrp="1"/>
          </p:cNvSpPr>
          <p:nvPr>
            <p:ph type="body" idx="1"/>
          </p:nvPr>
        </p:nvSpPr>
        <p:spPr>
          <a:xfrm>
            <a:off x="457200" y="1600200"/>
            <a:ext cx="3751943" cy="4161971"/>
          </a:xfrm>
        </p:spPr>
        <p:txBody>
          <a:bodyPr/>
          <a:lstStyle/>
          <a:p>
            <a:pPr marL="255600" indent="-255600"/>
            <a:r>
              <a:rPr lang="en-US" sz="2400" dirty="0" smtClean="0">
                <a:latin typeface="+mn-lt"/>
              </a:rPr>
              <a:t>Magic Quadrant for Business Intelligence and Analytics Platforms (Source: </a:t>
            </a:r>
            <a:r>
              <a:rPr lang="en-US" sz="2400" dirty="0" smtClean="0">
                <a:latin typeface="+mn-lt"/>
                <a:hlinkClick r:id="rId2" tooltip="Gartner.com"/>
              </a:rPr>
              <a:t>Gartner.com</a:t>
            </a:r>
            <a:r>
              <a:rPr lang="en-US" sz="2400" dirty="0" smtClean="0">
                <a:latin typeface="+mn-lt"/>
              </a:rPr>
              <a:t>)</a:t>
            </a:r>
          </a:p>
          <a:p>
            <a:pPr marL="255600" indent="-255600"/>
            <a:r>
              <a:rPr lang="en-US" sz="2400" dirty="0" smtClean="0">
                <a:latin typeface="+mn-lt"/>
              </a:rPr>
              <a:t>Many data visualization companies are in the 4th quadrant</a:t>
            </a:r>
          </a:p>
          <a:p>
            <a:pPr marL="255600" indent="-255600"/>
            <a:r>
              <a:rPr lang="en-US" sz="2400" dirty="0" smtClean="0">
                <a:latin typeface="+mn-lt"/>
              </a:rPr>
              <a:t>There is a move towards visualization</a:t>
            </a:r>
            <a:endParaRPr lang="en-US" sz="2400" dirty="0">
              <a:latin typeface="+mn-lt"/>
            </a:endParaRPr>
          </a:p>
        </p:txBody>
      </p:sp>
      <p:pic>
        <p:nvPicPr>
          <p:cNvPr id="5" name="Picture 4" descr="A Magic Quadrant shows the challengers, leaders, niche players, and visionaries based on their completeness of vision and ability to execute, as of February 2016. Leaders are Tableau, Qlik, and Microsoft. Niche players are as follows. Birst. Domo. Good Data. Salesforce. Board International. Sisense. Information Builders. Pyramid Analytics. Yellowfin. Platfora. Data watch. Visionaries include the following. S A S. Alteryx. S A P. MicroStrategy. Logi Analytics. I B M. Clear Story. Data Pentaho. T I B C O Software. Beyond Care."/>
          <p:cNvPicPr>
            <a:picLocks noChangeAspect="1"/>
          </p:cNvPicPr>
          <p:nvPr/>
        </p:nvPicPr>
        <p:blipFill>
          <a:blip r:embed="rId3"/>
          <a:stretch>
            <a:fillRect/>
          </a:stretch>
        </p:blipFill>
        <p:spPr>
          <a:xfrm>
            <a:off x="4287827" y="1600200"/>
            <a:ext cx="4384225" cy="4403042"/>
          </a:xfrm>
          <a:prstGeom prst="rect">
            <a:avLst/>
          </a:prstGeom>
        </p:spPr>
      </p:pic>
    </p:spTree>
    <p:extLst>
      <p:ext uri="{BB962C8B-B14F-4D97-AF65-F5344CB8AC3E}">
        <p14:creationId xmlns:p14="http://schemas.microsoft.com/office/powerpoint/2010/main" val="42555707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smtClean="0"/>
              <a:t>The Nature of Data</a:t>
            </a:r>
            <a:r>
              <a:rPr lang="en-US" sz="2000" dirty="0" smtClean="0"/>
              <a:t> </a:t>
            </a:r>
            <a:r>
              <a:rPr lang="en-US" sz="2000" b="0" dirty="0" smtClean="0"/>
              <a:t>(2 of 2)</a:t>
            </a:r>
            <a:endParaRPr lang="en-US" sz="2000" dirty="0"/>
          </a:p>
        </p:txBody>
      </p:sp>
      <p:pic>
        <p:nvPicPr>
          <p:cNvPr id="4" name="Picture 3" descr="A diagram shows a typical analytics continuum. Three sets of data enter the cloud storage and computing. They are as follows. Business process, such as E R P, C R M, etcetera. Internet and social media, including Facebook, Twitter, and others. Machines and internet of things. Then data are moved to cloud storage for further processing. Here, data are stored and protected in data storage, and undergo building, testing, and validation before being released to provide patterns to end users, trends, and knowledge to application.  "/>
          <p:cNvPicPr>
            <a:picLocks noChangeAspect="1"/>
          </p:cNvPicPr>
          <p:nvPr/>
        </p:nvPicPr>
        <p:blipFill>
          <a:blip r:embed="rId2"/>
          <a:stretch>
            <a:fillRect/>
          </a:stretch>
        </p:blipFill>
        <p:spPr>
          <a:xfrm>
            <a:off x="1476597" y="1599630"/>
            <a:ext cx="6200330" cy="4711128"/>
          </a:xfrm>
          <a:prstGeom prst="rect">
            <a:avLst/>
          </a:prstGeom>
        </p:spPr>
      </p:pic>
    </p:spTree>
    <p:extLst>
      <p:ext uri="{BB962C8B-B14F-4D97-AF65-F5344CB8AC3E}">
        <p14:creationId xmlns:p14="http://schemas.microsoft.com/office/powerpoint/2010/main" val="187667539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Emergence of Data Visualization and Visual </a:t>
            </a:r>
            <a:r>
              <a:rPr lang="en-US" dirty="0" smtClean="0"/>
              <a:t>Analytics</a:t>
            </a:r>
            <a:r>
              <a:rPr lang="en-US" sz="2000" dirty="0"/>
              <a:t> </a:t>
            </a:r>
            <a:r>
              <a:rPr lang="en-US" sz="2000" b="0" dirty="0"/>
              <a:t>(2 of 2)</a:t>
            </a:r>
          </a:p>
        </p:txBody>
      </p:sp>
      <p:sp>
        <p:nvSpPr>
          <p:cNvPr id="3" name="Text Placeholder 2"/>
          <p:cNvSpPr>
            <a:spLocks noGrp="1"/>
          </p:cNvSpPr>
          <p:nvPr>
            <p:ph type="body" idx="1"/>
          </p:nvPr>
        </p:nvSpPr>
        <p:spPr>
          <a:xfrm>
            <a:off x="457200" y="1600200"/>
            <a:ext cx="8229600" cy="4452257"/>
          </a:xfrm>
        </p:spPr>
        <p:txBody>
          <a:bodyPr/>
          <a:lstStyle/>
          <a:p>
            <a:r>
              <a:rPr lang="en-US" sz="2400" dirty="0">
                <a:latin typeface="+mn-lt"/>
              </a:rPr>
              <a:t>Emergence of new </a:t>
            </a:r>
            <a:r>
              <a:rPr lang="en-US" sz="2400" dirty="0" smtClean="0">
                <a:latin typeface="+mn-lt"/>
              </a:rPr>
              <a:t>companies</a:t>
            </a:r>
            <a:endParaRPr lang="en-US" sz="2400" dirty="0">
              <a:latin typeface="+mn-lt"/>
            </a:endParaRPr>
          </a:p>
          <a:p>
            <a:pPr lvl="1"/>
            <a:r>
              <a:rPr lang="en-US" sz="2400" dirty="0">
                <a:latin typeface="+mn-lt"/>
              </a:rPr>
              <a:t>Tableau, Spotfire, QlikView, </a:t>
            </a:r>
            <a:r>
              <a:rPr lang="en-US" sz="2400" dirty="0" smtClean="0">
                <a:latin typeface="+mn-lt"/>
              </a:rPr>
              <a:t>…</a:t>
            </a:r>
            <a:endParaRPr lang="en-US" sz="2400" dirty="0">
              <a:latin typeface="+mn-lt"/>
            </a:endParaRPr>
          </a:p>
          <a:p>
            <a:r>
              <a:rPr lang="en-US" sz="2400" dirty="0">
                <a:latin typeface="+mn-lt"/>
              </a:rPr>
              <a:t>Increased focus by the big players</a:t>
            </a:r>
          </a:p>
          <a:p>
            <a:pPr lvl="1"/>
            <a:r>
              <a:rPr lang="en-US" sz="2400" dirty="0">
                <a:latin typeface="+mn-lt"/>
              </a:rPr>
              <a:t>MicroStrategy improved Visual Insight</a:t>
            </a:r>
          </a:p>
          <a:p>
            <a:pPr lvl="1"/>
            <a:r>
              <a:rPr lang="en-US" sz="2400" dirty="0" smtClean="0">
                <a:latin typeface="+mn-lt"/>
              </a:rPr>
              <a:t>S</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P </a:t>
            </a:r>
            <a:r>
              <a:rPr lang="en-US" sz="2400" dirty="0">
                <a:latin typeface="+mn-lt"/>
              </a:rPr>
              <a:t>launched Visual Intelligence</a:t>
            </a:r>
          </a:p>
          <a:p>
            <a:pPr lvl="1"/>
            <a:r>
              <a:rPr lang="en-US" sz="2400" dirty="0" smtClean="0">
                <a:latin typeface="+mn-lt"/>
              </a:rPr>
              <a:t>S</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S </a:t>
            </a:r>
            <a:r>
              <a:rPr lang="en-US" sz="2400" dirty="0">
                <a:latin typeface="+mn-lt"/>
              </a:rPr>
              <a:t>launched Visual Analytics</a:t>
            </a:r>
          </a:p>
          <a:p>
            <a:pPr lvl="1"/>
            <a:r>
              <a:rPr lang="en-US" sz="2400" dirty="0">
                <a:latin typeface="+mn-lt"/>
              </a:rPr>
              <a:t>Microsoft bolstered PowerPivot with Power View</a:t>
            </a:r>
          </a:p>
          <a:p>
            <a:pPr lvl="1"/>
            <a:r>
              <a:rPr lang="en-US" sz="2400" dirty="0" smtClean="0">
                <a:latin typeface="+mn-lt"/>
              </a:rPr>
              <a:t>I</a:t>
            </a:r>
            <a:r>
              <a:rPr lang="en-US" sz="100" dirty="0" smtClean="0">
                <a:latin typeface="+mn-lt"/>
              </a:rPr>
              <a:t> </a:t>
            </a:r>
            <a:r>
              <a:rPr lang="en-US" sz="2400" dirty="0" smtClean="0">
                <a:latin typeface="+mn-lt"/>
              </a:rPr>
              <a:t>B</a:t>
            </a:r>
            <a:r>
              <a:rPr lang="en-US" sz="100" dirty="0" smtClean="0">
                <a:latin typeface="+mn-lt"/>
              </a:rPr>
              <a:t> </a:t>
            </a:r>
            <a:r>
              <a:rPr lang="en-US" sz="2400" dirty="0" smtClean="0">
                <a:latin typeface="+mn-lt"/>
              </a:rPr>
              <a:t>M </a:t>
            </a:r>
            <a:r>
              <a:rPr lang="en-US" sz="2400" dirty="0">
                <a:latin typeface="+mn-lt"/>
              </a:rPr>
              <a:t>launched Cognos Insight</a:t>
            </a:r>
          </a:p>
          <a:p>
            <a:pPr lvl="1"/>
            <a:r>
              <a:rPr lang="en-US" sz="2400" dirty="0">
                <a:latin typeface="+mn-lt"/>
              </a:rPr>
              <a:t>Oracle acquired Endeca</a:t>
            </a:r>
          </a:p>
        </p:txBody>
      </p:sp>
    </p:spTree>
    <p:extLst>
      <p:ext uri="{BB962C8B-B14F-4D97-AF65-F5344CB8AC3E}">
        <p14:creationId xmlns:p14="http://schemas.microsoft.com/office/powerpoint/2010/main" val="150259234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a:t>
            </a:r>
          </a:p>
        </p:txBody>
      </p:sp>
      <p:sp>
        <p:nvSpPr>
          <p:cNvPr id="3" name="Text Placeholder 2"/>
          <p:cNvSpPr>
            <a:spLocks noGrp="1"/>
          </p:cNvSpPr>
          <p:nvPr>
            <p:ph type="body" idx="1"/>
          </p:nvPr>
        </p:nvSpPr>
        <p:spPr>
          <a:xfrm>
            <a:off x="457200" y="1610771"/>
            <a:ext cx="8229600" cy="4391823"/>
          </a:xfrm>
        </p:spPr>
        <p:txBody>
          <a:bodyPr/>
          <a:lstStyle/>
          <a:p>
            <a:r>
              <a:rPr lang="en-US" sz="2400" dirty="0">
                <a:latin typeface="+mn-lt"/>
              </a:rPr>
              <a:t>A recently coined term</a:t>
            </a:r>
          </a:p>
          <a:p>
            <a:pPr lvl="1"/>
            <a:r>
              <a:rPr lang="en-US" sz="2400" dirty="0">
                <a:latin typeface="+mn-lt"/>
              </a:rPr>
              <a:t>Information visualization + predictive analytics</a:t>
            </a:r>
          </a:p>
          <a:p>
            <a:r>
              <a:rPr lang="en-US" sz="2400" dirty="0">
                <a:latin typeface="+mn-lt"/>
              </a:rPr>
              <a:t>Information visualization</a:t>
            </a:r>
          </a:p>
          <a:p>
            <a:pPr lvl="1"/>
            <a:r>
              <a:rPr lang="en-US" sz="2400" dirty="0">
                <a:latin typeface="+mn-lt"/>
              </a:rPr>
              <a:t>Descriptive, backward focused</a:t>
            </a:r>
          </a:p>
          <a:p>
            <a:pPr lvl="1"/>
            <a:r>
              <a:rPr lang="en-US" sz="2400" dirty="0">
                <a:latin typeface="+mn-lt"/>
              </a:rPr>
              <a:t>“what happened” “what is happening”</a:t>
            </a:r>
          </a:p>
          <a:p>
            <a:r>
              <a:rPr lang="en-US" sz="2400" dirty="0">
                <a:latin typeface="+mn-lt"/>
              </a:rPr>
              <a:t>Predictive analytics</a:t>
            </a:r>
          </a:p>
          <a:p>
            <a:pPr lvl="1"/>
            <a:r>
              <a:rPr lang="en-US" sz="2400" dirty="0">
                <a:latin typeface="+mn-lt"/>
              </a:rPr>
              <a:t>Predictive, future focused</a:t>
            </a:r>
          </a:p>
          <a:p>
            <a:pPr lvl="1"/>
            <a:r>
              <a:rPr lang="en-US" sz="2400" dirty="0">
                <a:latin typeface="+mn-lt"/>
              </a:rPr>
              <a:t>“what will happen” “why will it happen”</a:t>
            </a:r>
          </a:p>
          <a:p>
            <a:r>
              <a:rPr lang="en-US" sz="2400" dirty="0">
                <a:latin typeface="+mn-lt"/>
              </a:rPr>
              <a:t>There is a strong move toward </a:t>
            </a:r>
            <a:r>
              <a:rPr lang="en-US" sz="2400" b="1" dirty="0">
                <a:solidFill>
                  <a:schemeClr val="tx1"/>
                </a:solidFill>
                <a:latin typeface="+mn-lt"/>
              </a:rPr>
              <a:t>visual analytics</a:t>
            </a:r>
          </a:p>
        </p:txBody>
      </p:sp>
    </p:spTree>
    <p:extLst>
      <p:ext uri="{BB962C8B-B14F-4D97-AF65-F5344CB8AC3E}">
        <p14:creationId xmlns:p14="http://schemas.microsoft.com/office/powerpoint/2010/main" val="140210038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 by </a:t>
            </a:r>
            <a:r>
              <a:rPr lang="en-US" dirty="0" smtClean="0"/>
              <a:t>S</a:t>
            </a:r>
            <a:r>
              <a:rPr lang="en-US" sz="100" dirty="0" smtClean="0"/>
              <a:t> </a:t>
            </a:r>
            <a:r>
              <a:rPr lang="en-US" dirty="0" smtClean="0"/>
              <a:t>A</a:t>
            </a:r>
            <a:r>
              <a:rPr lang="en-US" sz="100" dirty="0" smtClean="0"/>
              <a:t> </a:t>
            </a:r>
            <a:r>
              <a:rPr lang="en-US" dirty="0" smtClean="0"/>
              <a:t>S Institute</a:t>
            </a:r>
            <a:r>
              <a:rPr lang="en-US" sz="2000" dirty="0" smtClean="0"/>
              <a:t> </a:t>
            </a:r>
            <a:r>
              <a:rPr lang="en-US" sz="2000" b="0" dirty="0" smtClean="0"/>
              <a:t>(1 of 2)</a:t>
            </a:r>
            <a:endParaRPr lang="en-US" sz="2000" b="0" dirty="0"/>
          </a:p>
        </p:txBody>
      </p:sp>
      <p:pic>
        <p:nvPicPr>
          <p:cNvPr id="5" name="Picture 4" descr="An overview of the architecture of S A S visual analytics. The S A S L A S R analytic server is divided into five panels. The first two panels show the central entry point consisting of data builder, which joins data from multiple sources, creates calculated and derived columns, and loads data, and administrator, which monitors S A S L A S R analytic server, loads and unloads data, and manages security. The central panel shows integration consisting of the explorer, which performs ad hoc analysis and data discovery, and applies advanced analytics. The last two panels show role based views consisting of designer, which creates dashboard style reports for web or mobile, and mobile B I, Native i O S and Android applications that deliver interactive reports."/>
          <p:cNvPicPr>
            <a:picLocks noChangeAspect="1"/>
          </p:cNvPicPr>
          <p:nvPr/>
        </p:nvPicPr>
        <p:blipFill>
          <a:blip r:embed="rId2"/>
          <a:stretch>
            <a:fillRect/>
          </a:stretch>
        </p:blipFill>
        <p:spPr>
          <a:xfrm>
            <a:off x="688305" y="1665676"/>
            <a:ext cx="7767388" cy="3411510"/>
          </a:xfrm>
          <a:prstGeom prst="rect">
            <a:avLst/>
          </a:prstGeom>
        </p:spPr>
      </p:pic>
      <p:sp>
        <p:nvSpPr>
          <p:cNvPr id="3" name="Text Placeholder 2"/>
          <p:cNvSpPr>
            <a:spLocks noGrp="1"/>
          </p:cNvSpPr>
          <p:nvPr>
            <p:ph type="body" idx="1"/>
          </p:nvPr>
        </p:nvSpPr>
        <p:spPr>
          <a:xfrm>
            <a:off x="457200" y="5312229"/>
            <a:ext cx="8367486" cy="957942"/>
          </a:xfrm>
        </p:spPr>
        <p:txBody>
          <a:bodyPr/>
          <a:lstStyle/>
          <a:p>
            <a:r>
              <a:rPr lang="en-US" sz="2300" dirty="0" smtClean="0">
                <a:latin typeface="+mn-lt"/>
              </a:rPr>
              <a:t>S</a:t>
            </a:r>
            <a:r>
              <a:rPr lang="en-US" sz="100" dirty="0" smtClean="0">
                <a:latin typeface="+mn-lt"/>
              </a:rPr>
              <a:t> </a:t>
            </a:r>
            <a:r>
              <a:rPr lang="en-US" sz="2300" dirty="0" smtClean="0">
                <a:latin typeface="+mn-lt"/>
              </a:rPr>
              <a:t>A</a:t>
            </a:r>
            <a:r>
              <a:rPr lang="en-US" sz="100" dirty="0" smtClean="0">
                <a:latin typeface="+mn-lt"/>
              </a:rPr>
              <a:t> </a:t>
            </a:r>
            <a:r>
              <a:rPr lang="en-US" sz="2300" dirty="0" smtClean="0">
                <a:latin typeface="+mn-lt"/>
              </a:rPr>
              <a:t>S </a:t>
            </a:r>
            <a:r>
              <a:rPr lang="en-US" sz="2300" dirty="0">
                <a:latin typeface="+mn-lt"/>
              </a:rPr>
              <a:t>Visual Analytics Architecture</a:t>
            </a:r>
          </a:p>
          <a:p>
            <a:pPr lvl="1"/>
            <a:r>
              <a:rPr lang="en-US" sz="2300" dirty="0">
                <a:latin typeface="+mn-lt"/>
              </a:rPr>
              <a:t>Big data + In memory + Massively parallel processing </a:t>
            </a:r>
            <a:r>
              <a:rPr lang="en-US" sz="2300" dirty="0" smtClean="0">
                <a:latin typeface="+mn-lt"/>
              </a:rPr>
              <a:t>+ ..</a:t>
            </a:r>
            <a:endParaRPr lang="en-US" sz="2300" dirty="0">
              <a:latin typeface="+mn-lt"/>
            </a:endParaRPr>
          </a:p>
        </p:txBody>
      </p:sp>
    </p:spTree>
    <p:extLst>
      <p:ext uri="{BB962C8B-B14F-4D97-AF65-F5344CB8AC3E}">
        <p14:creationId xmlns:p14="http://schemas.microsoft.com/office/powerpoint/2010/main" val="71331694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 Analytics by S</a:t>
            </a:r>
            <a:r>
              <a:rPr lang="en-US" sz="100" dirty="0"/>
              <a:t> </a:t>
            </a:r>
            <a:r>
              <a:rPr lang="en-US" dirty="0"/>
              <a:t>A</a:t>
            </a:r>
            <a:r>
              <a:rPr lang="en-US" sz="100" dirty="0"/>
              <a:t> </a:t>
            </a:r>
            <a:r>
              <a:rPr lang="en-US" dirty="0"/>
              <a:t>S Institute</a:t>
            </a:r>
            <a:r>
              <a:rPr lang="en-US" sz="2000" dirty="0"/>
              <a:t> </a:t>
            </a:r>
            <a:r>
              <a:rPr lang="en-US" sz="2000" b="0" dirty="0" smtClean="0"/>
              <a:t>(2 </a:t>
            </a:r>
            <a:r>
              <a:rPr lang="en-US" sz="2000" b="0" dirty="0"/>
              <a:t>of 2)</a:t>
            </a:r>
            <a:endParaRPr lang="en-US" b="0" dirty="0"/>
          </a:p>
        </p:txBody>
      </p:sp>
      <p:sp>
        <p:nvSpPr>
          <p:cNvPr id="3" name="Text Placeholder 2"/>
          <p:cNvSpPr>
            <a:spLocks noGrp="1"/>
          </p:cNvSpPr>
          <p:nvPr>
            <p:ph type="body" idx="1"/>
          </p:nvPr>
        </p:nvSpPr>
        <p:spPr>
          <a:xfrm>
            <a:off x="457200" y="1600200"/>
            <a:ext cx="8229600" cy="881743"/>
          </a:xfrm>
        </p:spPr>
        <p:txBody>
          <a:bodyPr/>
          <a:lstStyle/>
          <a:p>
            <a:r>
              <a:rPr lang="en-US" sz="2400" dirty="0">
                <a:latin typeface="+mn-lt"/>
              </a:rPr>
              <a:t>At </a:t>
            </a:r>
            <a:r>
              <a:rPr lang="en-US" sz="2400" dirty="0">
                <a:latin typeface="+mn-lt"/>
                <a:hlinkClick r:id="rId2" tooltip="teradatauniversitynetwork.com"/>
              </a:rPr>
              <a:t>teradatauniversitynetwork.com</a:t>
            </a:r>
            <a:r>
              <a:rPr lang="en-US" sz="2400" dirty="0">
                <a:latin typeface="+mn-lt"/>
              </a:rPr>
              <a:t>, you can learn more about </a:t>
            </a:r>
            <a:r>
              <a:rPr lang="en-US" sz="2400" dirty="0" smtClean="0">
                <a:latin typeface="+mn-lt"/>
              </a:rPr>
              <a:t>S</a:t>
            </a:r>
            <a:r>
              <a:rPr lang="en-US" sz="100" dirty="0" smtClean="0">
                <a:latin typeface="+mn-lt"/>
              </a:rPr>
              <a:t> </a:t>
            </a:r>
            <a:r>
              <a:rPr lang="en-US" sz="2400" dirty="0" smtClean="0">
                <a:latin typeface="+mn-lt"/>
              </a:rPr>
              <a:t>A</a:t>
            </a:r>
            <a:r>
              <a:rPr lang="en-US" sz="100" dirty="0" smtClean="0">
                <a:latin typeface="+mn-lt"/>
              </a:rPr>
              <a:t> </a:t>
            </a:r>
            <a:r>
              <a:rPr lang="en-US" sz="2400" dirty="0" smtClean="0">
                <a:latin typeface="+mn-lt"/>
              </a:rPr>
              <a:t>S V</a:t>
            </a:r>
            <a:r>
              <a:rPr lang="en-US" sz="100" dirty="0" smtClean="0">
                <a:latin typeface="+mn-lt"/>
              </a:rPr>
              <a:t> </a:t>
            </a:r>
            <a:r>
              <a:rPr lang="en-US" sz="2400" dirty="0" smtClean="0">
                <a:latin typeface="+mn-lt"/>
              </a:rPr>
              <a:t>A</a:t>
            </a:r>
            <a:r>
              <a:rPr lang="en-US" sz="2400" dirty="0">
                <a:latin typeface="+mn-lt"/>
              </a:rPr>
              <a:t>, experiment with the tool</a:t>
            </a:r>
          </a:p>
        </p:txBody>
      </p:sp>
      <p:pic>
        <p:nvPicPr>
          <p:cNvPr id="5" name="Picture 4" descr="A screenshot shows an S A S visual analytics. The left panel shows a dropdown menu where the following has been chosen. Transaction month, product cost of sale, and product sale. The central panel shows four graphs. They are as follows. A scatterplot for the product sale, product cost of sale by facility region. A bar graph for the correlation of selected measures. A line graph for forecast of product sale, product material cost by transaction month. A bar graph for product sale, product cost of sale by product line. The right panel shows tick boxes for several countries. United States is selected."/>
          <p:cNvPicPr>
            <a:picLocks noChangeAspect="1"/>
          </p:cNvPicPr>
          <p:nvPr/>
        </p:nvPicPr>
        <p:blipFill>
          <a:blip r:embed="rId3"/>
          <a:stretch>
            <a:fillRect/>
          </a:stretch>
        </p:blipFill>
        <p:spPr>
          <a:xfrm>
            <a:off x="2247575" y="2614675"/>
            <a:ext cx="4648850" cy="3715383"/>
          </a:xfrm>
          <a:prstGeom prst="rect">
            <a:avLst/>
          </a:prstGeom>
        </p:spPr>
      </p:pic>
    </p:spTree>
    <p:extLst>
      <p:ext uri="{BB962C8B-B14F-4D97-AF65-F5344CB8AC3E}">
        <p14:creationId xmlns:p14="http://schemas.microsoft.com/office/powerpoint/2010/main" val="16123671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Technology Insight </a:t>
            </a:r>
            <a:r>
              <a:rPr lang="en-US" dirty="0" smtClean="0"/>
              <a:t>2.3</a:t>
            </a:r>
            <a:endParaRPr lang="en-US" dirty="0"/>
          </a:p>
        </p:txBody>
      </p:sp>
      <p:sp>
        <p:nvSpPr>
          <p:cNvPr id="3" name="Text Placeholder 2"/>
          <p:cNvSpPr>
            <a:spLocks noGrp="1"/>
          </p:cNvSpPr>
          <p:nvPr>
            <p:ph type="body" idx="1"/>
          </p:nvPr>
        </p:nvSpPr>
        <p:spPr>
          <a:xfrm>
            <a:off x="457200" y="1600200"/>
            <a:ext cx="8229600" cy="553065"/>
          </a:xfrm>
        </p:spPr>
        <p:txBody>
          <a:bodyPr/>
          <a:lstStyle/>
          <a:p>
            <a:pPr marL="0" indent="0">
              <a:buNone/>
            </a:pPr>
            <a:r>
              <a:rPr lang="en-US" sz="2400" b="1" dirty="0">
                <a:latin typeface="+mn-lt"/>
              </a:rPr>
              <a:t>Telling Great Stories with Data and Visualization</a:t>
            </a:r>
            <a:endParaRPr lang="en-IN" sz="2400" b="1" dirty="0">
              <a:latin typeface="+mn-lt"/>
            </a:endParaRPr>
          </a:p>
        </p:txBody>
      </p:sp>
      <p:pic>
        <p:nvPicPr>
          <p:cNvPr id="5" name="Picture 4" descr="A screenshot shows a visualization of Tableau Software’s Kiva loan story points. The left panel shows a drop own menu titled sheets with three items listed. They are as follows. Distribution dashboard, line chart, and overview dashboard. The central panel titled, small loans, big impact, shows a scroll showing the highlights of the project. The headlines read as follows. Kiva is lending more, with women in the lead. 75% of the loans are smaller than $1,000. Most active. Women in Peru, Cambodia, and the Philippines. Instability in Kenya sent loans down. At the center, is a map of the world with markings to highlight the loan amount by country, based on gender. Below the map are a box and a graph. The box shows the loan amount by sector. The information presented shows that the women have taken loans for purposes of food, retail, agriculture, services, and arts, while the men have taken loans for agriculture, retail, and food. The graph plots the monthly loan amount over time. As of 2011, the loan amount taken by female members amounts to four million dollars. The right panel shows boxes for the following. New blank point, duplicate, funded date, loan status, country, and gender. The left panel below the boxes shows a description, navigator, story size, data source, and Kiva story."/>
          <p:cNvPicPr>
            <a:picLocks noChangeAspect="1"/>
          </p:cNvPicPr>
          <p:nvPr/>
        </p:nvPicPr>
        <p:blipFill>
          <a:blip r:embed="rId2"/>
          <a:stretch>
            <a:fillRect/>
          </a:stretch>
        </p:blipFill>
        <p:spPr>
          <a:xfrm>
            <a:off x="1789605" y="2346840"/>
            <a:ext cx="5564790" cy="4015704"/>
          </a:xfrm>
          <a:prstGeom prst="rect">
            <a:avLst/>
          </a:prstGeom>
        </p:spPr>
      </p:pic>
    </p:spTree>
    <p:extLst>
      <p:ext uri="{BB962C8B-B14F-4D97-AF65-F5344CB8AC3E}">
        <p14:creationId xmlns:p14="http://schemas.microsoft.com/office/powerpoint/2010/main" val="195141306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t>
            </a:r>
            <a:r>
              <a:rPr lang="en-US" dirty="0" smtClean="0"/>
              <a:t>Dashboards</a:t>
            </a:r>
            <a:r>
              <a:rPr lang="en-US" sz="2000" dirty="0"/>
              <a:t> </a:t>
            </a:r>
            <a:r>
              <a:rPr lang="en-US" sz="2000" b="0" dirty="0"/>
              <a:t>(1 of </a:t>
            </a:r>
            <a:r>
              <a:rPr lang="en-US" sz="2000" b="0" dirty="0" smtClean="0"/>
              <a:t>4)</a:t>
            </a:r>
            <a:endParaRPr lang="en-US" sz="2000" b="0" dirty="0"/>
          </a:p>
        </p:txBody>
      </p:sp>
      <p:sp>
        <p:nvSpPr>
          <p:cNvPr id="3" name="Text Placeholder 2"/>
          <p:cNvSpPr>
            <a:spLocks noGrp="1"/>
          </p:cNvSpPr>
          <p:nvPr>
            <p:ph type="body" idx="1"/>
          </p:nvPr>
        </p:nvSpPr>
        <p:spPr>
          <a:xfrm>
            <a:off x="457200" y="1600200"/>
            <a:ext cx="8229600" cy="4132943"/>
          </a:xfrm>
        </p:spPr>
        <p:txBody>
          <a:bodyPr/>
          <a:lstStyle/>
          <a:p>
            <a:r>
              <a:rPr lang="en-US" sz="2400" dirty="0">
                <a:latin typeface="+mn-lt"/>
              </a:rPr>
              <a:t>Performance dashboards are commonly used in </a:t>
            </a:r>
            <a:r>
              <a:rPr lang="en-US" sz="2400" dirty="0" smtClean="0">
                <a:latin typeface="+mn-lt"/>
              </a:rPr>
              <a:t>B</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M </a:t>
            </a:r>
            <a:r>
              <a:rPr lang="en-US" sz="2400" dirty="0">
                <a:latin typeface="+mn-lt"/>
              </a:rPr>
              <a:t>software suites and </a:t>
            </a:r>
            <a:r>
              <a:rPr lang="en-US" sz="2400" dirty="0" smtClean="0">
                <a:latin typeface="+mn-lt"/>
              </a:rPr>
              <a:t>B</a:t>
            </a:r>
            <a:r>
              <a:rPr lang="en-US" sz="100" dirty="0" smtClean="0">
                <a:latin typeface="+mn-lt"/>
              </a:rPr>
              <a:t> </a:t>
            </a:r>
            <a:r>
              <a:rPr lang="en-US" sz="2400" dirty="0" smtClean="0">
                <a:latin typeface="+mn-lt"/>
              </a:rPr>
              <a:t>I </a:t>
            </a:r>
            <a:r>
              <a:rPr lang="en-US" sz="2400" dirty="0">
                <a:latin typeface="+mn-lt"/>
              </a:rPr>
              <a:t>platforms</a:t>
            </a:r>
          </a:p>
          <a:p>
            <a:r>
              <a:rPr lang="en-US" sz="2400" dirty="0">
                <a:latin typeface="+mn-lt"/>
              </a:rPr>
              <a:t>Dashboards provide visual displays of important information that is consolidated and arranged on a single screen so that information can be digested at a single glance and easily drilled in and further explored</a:t>
            </a:r>
          </a:p>
        </p:txBody>
      </p:sp>
    </p:spTree>
    <p:extLst>
      <p:ext uri="{BB962C8B-B14F-4D97-AF65-F5344CB8AC3E}">
        <p14:creationId xmlns:p14="http://schemas.microsoft.com/office/powerpoint/2010/main" val="93202197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a:t>Performance </a:t>
            </a:r>
            <a:r>
              <a:rPr lang="en-US" dirty="0" smtClean="0"/>
              <a:t>Dashboards</a:t>
            </a:r>
            <a:r>
              <a:rPr lang="en-US" sz="2000" dirty="0"/>
              <a:t> </a:t>
            </a:r>
            <a:r>
              <a:rPr lang="en-US" sz="2000" b="0" dirty="0"/>
              <a:t>(2 of </a:t>
            </a:r>
            <a:r>
              <a:rPr lang="en-US" sz="2000" b="0" dirty="0" smtClean="0"/>
              <a:t>4)</a:t>
            </a:r>
            <a:endParaRPr lang="en-US" sz="2000" b="0" dirty="0"/>
          </a:p>
        </p:txBody>
      </p:sp>
      <p:pic>
        <p:nvPicPr>
          <p:cNvPr id="5" name="Picture 4" descr="A screenshot shows executive dashboard of Sonatica. The screen presents five set of information in several forms. Margin, in thousands of U S dollars, is presented in a line graph. Expenses, in thousands of U S dollars, is presented in line and bar graphs. Revenue, in thousands of U S dollars, is presented in line and bar graphs. Support expenses per month is presented in meter gauge ranging from nominal to excessive. Sales distribution, in U S D, is presented in a color coded labels on the world map."/>
          <p:cNvPicPr/>
          <p:nvPr/>
        </p:nvPicPr>
        <p:blipFill>
          <a:blip r:embed="rId2">
            <a:extLst>
              <a:ext uri="{28A0092B-C50C-407E-A947-70E740481C1C}">
                <a14:useLocalDpi xmlns:a14="http://schemas.microsoft.com/office/drawing/2010/main" val="0"/>
              </a:ext>
            </a:extLst>
          </a:blip>
          <a:stretch>
            <a:fillRect/>
          </a:stretch>
        </p:blipFill>
        <p:spPr>
          <a:xfrm>
            <a:off x="1219200" y="1619689"/>
            <a:ext cx="6705600" cy="4483135"/>
          </a:xfrm>
          <a:prstGeom prst="rect">
            <a:avLst/>
          </a:prstGeom>
          <a:ln>
            <a:solidFill>
              <a:schemeClr val="accent6">
                <a:lumMod val="75000"/>
              </a:schemeClr>
            </a:solidFill>
          </a:ln>
        </p:spPr>
      </p:pic>
    </p:spTree>
    <p:extLst>
      <p:ext uri="{BB962C8B-B14F-4D97-AF65-F5344CB8AC3E}">
        <p14:creationId xmlns:p14="http://schemas.microsoft.com/office/powerpoint/2010/main" val="153189622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2.7</a:t>
            </a:r>
            <a:endParaRPr lang="en-US" dirty="0"/>
          </a:p>
        </p:txBody>
      </p:sp>
      <p:sp>
        <p:nvSpPr>
          <p:cNvPr id="3" name="Text Placeholder 2"/>
          <p:cNvSpPr>
            <a:spLocks noGrp="1"/>
          </p:cNvSpPr>
          <p:nvPr>
            <p:ph type="body" idx="1"/>
          </p:nvPr>
        </p:nvSpPr>
        <p:spPr>
          <a:xfrm>
            <a:off x="457200" y="1600200"/>
            <a:ext cx="8229600" cy="3233057"/>
          </a:xfrm>
        </p:spPr>
        <p:txBody>
          <a:bodyPr/>
          <a:lstStyle/>
          <a:p>
            <a:pPr marL="0" indent="0">
              <a:buNone/>
            </a:pPr>
            <a:r>
              <a:rPr lang="en-US" sz="2400" b="1" dirty="0">
                <a:latin typeface="+mn-lt"/>
              </a:rPr>
              <a:t>Dallas Cowboys Score Big with Tableau and Teknion</a:t>
            </a:r>
            <a:endParaRPr lang="en-US" sz="2400" b="1" dirty="0" smtClean="0">
              <a:latin typeface="+mn-lt"/>
            </a:endParaRPr>
          </a:p>
          <a:p>
            <a:pPr marL="0" indent="0">
              <a:buNone/>
            </a:pPr>
            <a:r>
              <a:rPr lang="en-US" sz="2400" b="1" dirty="0" smtClean="0">
                <a:latin typeface="+mn-lt"/>
              </a:rPr>
              <a:t>Questions </a:t>
            </a:r>
            <a:r>
              <a:rPr lang="en-US" sz="2400" b="1" dirty="0">
                <a:latin typeface="+mn-lt"/>
              </a:rPr>
              <a:t>for Discussion</a:t>
            </a:r>
          </a:p>
          <a:p>
            <a:pPr marL="432000" indent="-432000">
              <a:buFont typeface="+mj-lt"/>
              <a:buAutoNum type="arabicPeriod"/>
            </a:pPr>
            <a:r>
              <a:rPr lang="en-US" sz="2400" dirty="0">
                <a:latin typeface="+mn-lt"/>
              </a:rPr>
              <a:t>How did the Dallas Cowboys use information visualization?</a:t>
            </a:r>
          </a:p>
          <a:p>
            <a:pPr marL="432000" indent="-432000">
              <a:buFont typeface="+mj-lt"/>
              <a:buAutoNum type="arabicPeriod"/>
            </a:pPr>
            <a:r>
              <a:rPr lang="en-US" sz="2400" dirty="0">
                <a:latin typeface="+mn-lt"/>
              </a:rPr>
              <a:t>What were the challenge, the proposed solution, and the obtained results?</a:t>
            </a:r>
          </a:p>
        </p:txBody>
      </p:sp>
    </p:spTree>
    <p:extLst>
      <p:ext uri="{BB962C8B-B14F-4D97-AF65-F5344CB8AC3E}">
        <p14:creationId xmlns:p14="http://schemas.microsoft.com/office/powerpoint/2010/main" val="300927029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t>
            </a:r>
            <a:r>
              <a:rPr lang="en-US" dirty="0" smtClean="0"/>
              <a:t>Dashboards</a:t>
            </a:r>
            <a:r>
              <a:rPr lang="en-US" sz="2000" dirty="0"/>
              <a:t> </a:t>
            </a:r>
            <a:r>
              <a:rPr lang="en-US" sz="2000" b="0" dirty="0" smtClean="0"/>
              <a:t>(3 </a:t>
            </a:r>
            <a:r>
              <a:rPr lang="en-US" sz="2000" b="0" dirty="0"/>
              <a:t>of </a:t>
            </a:r>
            <a:r>
              <a:rPr lang="en-US" sz="2000" b="0" dirty="0" smtClean="0"/>
              <a:t>4)</a:t>
            </a:r>
            <a:endParaRPr lang="en-US" sz="2000" b="0" dirty="0"/>
          </a:p>
        </p:txBody>
      </p:sp>
      <p:sp>
        <p:nvSpPr>
          <p:cNvPr id="3" name="Text Placeholder 2"/>
          <p:cNvSpPr>
            <a:spLocks noGrp="1"/>
          </p:cNvSpPr>
          <p:nvPr>
            <p:ph type="body" idx="1"/>
          </p:nvPr>
        </p:nvSpPr>
        <p:spPr/>
        <p:txBody>
          <a:bodyPr/>
          <a:lstStyle/>
          <a:p>
            <a:pPr eaLnBrk="1" hangingPunct="1"/>
            <a:r>
              <a:rPr lang="en-US" sz="2400" dirty="0">
                <a:latin typeface="+mn-lt"/>
              </a:rPr>
              <a:t>Dashboard </a:t>
            </a:r>
            <a:r>
              <a:rPr lang="en-US" sz="2400" dirty="0" smtClean="0">
                <a:latin typeface="+mn-lt"/>
              </a:rPr>
              <a:t>design</a:t>
            </a:r>
            <a:endParaRPr lang="en-US" sz="2400" dirty="0">
              <a:latin typeface="+mn-lt"/>
            </a:endParaRPr>
          </a:p>
          <a:p>
            <a:pPr lvl="1" eaLnBrk="1" hangingPunct="1"/>
            <a:r>
              <a:rPr lang="en-US" sz="2400" dirty="0">
                <a:latin typeface="+mn-lt"/>
              </a:rPr>
              <a:t>The fundamental challenge of dashboard design is to display all the required information on a single screen, clearly and without distraction, in a manner that can be assimilated quickly</a:t>
            </a:r>
          </a:p>
          <a:p>
            <a:r>
              <a:rPr lang="en-US" sz="2400" dirty="0">
                <a:latin typeface="+mn-lt"/>
              </a:rPr>
              <a:t>Three layer of information</a:t>
            </a:r>
          </a:p>
          <a:p>
            <a:pPr lvl="1"/>
            <a:r>
              <a:rPr lang="en-US" sz="2400" dirty="0">
                <a:latin typeface="+mn-lt"/>
              </a:rPr>
              <a:t>Monitoring</a:t>
            </a:r>
          </a:p>
          <a:p>
            <a:pPr lvl="1"/>
            <a:r>
              <a:rPr lang="en-US" sz="2400" dirty="0">
                <a:latin typeface="+mn-lt"/>
              </a:rPr>
              <a:t>Analysis</a:t>
            </a:r>
          </a:p>
          <a:p>
            <a:pPr lvl="1"/>
            <a:r>
              <a:rPr lang="en-US" sz="2400" dirty="0" smtClean="0">
                <a:latin typeface="+mn-lt"/>
              </a:rPr>
              <a:t>Management</a:t>
            </a:r>
            <a:endParaRPr lang="en-US" sz="2400" dirty="0">
              <a:latin typeface="+mn-lt"/>
            </a:endParaRPr>
          </a:p>
        </p:txBody>
      </p:sp>
    </p:spTree>
    <p:extLst>
      <p:ext uri="{BB962C8B-B14F-4D97-AF65-F5344CB8AC3E}">
        <p14:creationId xmlns:p14="http://schemas.microsoft.com/office/powerpoint/2010/main" val="382020040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a:t>
            </a:r>
            <a:r>
              <a:rPr lang="en-US" dirty="0" smtClean="0"/>
              <a:t>Dashboards</a:t>
            </a:r>
            <a:r>
              <a:rPr lang="en-US" sz="2000" dirty="0"/>
              <a:t> </a:t>
            </a:r>
            <a:r>
              <a:rPr lang="en-US" sz="2000" b="0" dirty="0" smtClean="0"/>
              <a:t>(4 </a:t>
            </a:r>
            <a:r>
              <a:rPr lang="en-US" sz="2000" b="0" dirty="0"/>
              <a:t>of </a:t>
            </a:r>
            <a:r>
              <a:rPr lang="en-US" sz="2000" b="0" dirty="0" smtClean="0"/>
              <a:t>4)</a:t>
            </a:r>
            <a:endParaRPr lang="en-US" sz="2000" b="0" dirty="0"/>
          </a:p>
        </p:txBody>
      </p:sp>
      <p:sp>
        <p:nvSpPr>
          <p:cNvPr id="3" name="Text Placeholder 2"/>
          <p:cNvSpPr>
            <a:spLocks noGrp="1"/>
          </p:cNvSpPr>
          <p:nvPr>
            <p:ph type="body" idx="1"/>
          </p:nvPr>
        </p:nvSpPr>
        <p:spPr>
          <a:xfrm>
            <a:off x="457200" y="1600201"/>
            <a:ext cx="8229600" cy="4402394"/>
          </a:xfrm>
        </p:spPr>
        <p:txBody>
          <a:bodyPr/>
          <a:lstStyle/>
          <a:p>
            <a:pPr eaLnBrk="1" hangingPunct="1"/>
            <a:r>
              <a:rPr lang="en-US" sz="2200" dirty="0">
                <a:latin typeface="+mn-lt"/>
              </a:rPr>
              <a:t>What to look for in a </a:t>
            </a:r>
            <a:r>
              <a:rPr lang="en-US" sz="2200" dirty="0" smtClean="0">
                <a:latin typeface="+mn-lt"/>
              </a:rPr>
              <a:t>dashboard</a:t>
            </a:r>
            <a:endParaRPr lang="en-US" sz="2200" dirty="0">
              <a:latin typeface="+mn-lt"/>
            </a:endParaRPr>
          </a:p>
          <a:p>
            <a:pPr lvl="1" eaLnBrk="1" hangingPunct="1"/>
            <a:r>
              <a:rPr lang="en-US" sz="2200" dirty="0">
                <a:latin typeface="+mn-lt"/>
              </a:rPr>
              <a:t>Use of visual components to highlight data and exceptions that require action</a:t>
            </a:r>
          </a:p>
          <a:p>
            <a:pPr lvl="1" eaLnBrk="1" hangingPunct="1"/>
            <a:r>
              <a:rPr lang="en-US" sz="2200" dirty="0">
                <a:latin typeface="+mn-lt"/>
              </a:rPr>
              <a:t>Transparent to the user, meaning that they require minimal training and are extremely easy to </a:t>
            </a:r>
            <a:r>
              <a:rPr lang="en-US" sz="2200" dirty="0" smtClean="0">
                <a:latin typeface="+mn-lt"/>
              </a:rPr>
              <a:t>use</a:t>
            </a:r>
            <a:endParaRPr lang="en-US" sz="2200" dirty="0">
              <a:latin typeface="+mn-lt"/>
            </a:endParaRPr>
          </a:p>
          <a:p>
            <a:pPr lvl="1" eaLnBrk="1" hangingPunct="1"/>
            <a:r>
              <a:rPr lang="en-US" sz="2200" dirty="0">
                <a:latin typeface="+mn-lt"/>
              </a:rPr>
              <a:t>Combine data from a variety of systems into a single, summarized, unified view of the business</a:t>
            </a:r>
          </a:p>
          <a:p>
            <a:pPr lvl="1" eaLnBrk="1" hangingPunct="1"/>
            <a:r>
              <a:rPr lang="en-US" sz="2200" dirty="0">
                <a:latin typeface="+mn-lt"/>
              </a:rPr>
              <a:t>Enable drill-down or drill-through to underlying data sources or </a:t>
            </a:r>
            <a:r>
              <a:rPr lang="en-US" sz="2200" dirty="0" smtClean="0">
                <a:latin typeface="+mn-lt"/>
              </a:rPr>
              <a:t>reports</a:t>
            </a:r>
            <a:endParaRPr lang="en-US" sz="2200" dirty="0">
              <a:latin typeface="+mn-lt"/>
            </a:endParaRPr>
          </a:p>
          <a:p>
            <a:pPr lvl="1" eaLnBrk="1" hangingPunct="1"/>
            <a:r>
              <a:rPr lang="en-US" sz="2200" dirty="0">
                <a:latin typeface="+mn-lt"/>
              </a:rPr>
              <a:t>Present a dynamic, real-world view with timely data</a:t>
            </a:r>
          </a:p>
          <a:p>
            <a:pPr lvl="1" eaLnBrk="1" hangingPunct="1"/>
            <a:r>
              <a:rPr lang="en-US" sz="2200" dirty="0">
                <a:latin typeface="+mn-lt"/>
              </a:rPr>
              <a:t>Require little coding to implement, deploy, and maintain</a:t>
            </a:r>
          </a:p>
        </p:txBody>
      </p:sp>
    </p:spTree>
    <p:extLst>
      <p:ext uri="{BB962C8B-B14F-4D97-AF65-F5344CB8AC3E}">
        <p14:creationId xmlns:p14="http://schemas.microsoft.com/office/powerpoint/2010/main" val="6003264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 for Analytics Ready Data</a:t>
            </a:r>
          </a:p>
        </p:txBody>
      </p:sp>
      <p:sp>
        <p:nvSpPr>
          <p:cNvPr id="3" name="Text Placeholder 2"/>
          <p:cNvSpPr>
            <a:spLocks noGrp="1"/>
          </p:cNvSpPr>
          <p:nvPr>
            <p:ph type="body" idx="1"/>
          </p:nvPr>
        </p:nvSpPr>
        <p:spPr>
          <a:xfrm>
            <a:off x="457200" y="1600200"/>
            <a:ext cx="8229600" cy="4726858"/>
          </a:xfrm>
        </p:spPr>
        <p:txBody>
          <a:bodyPr/>
          <a:lstStyle/>
          <a:p>
            <a:r>
              <a:rPr lang="en-US" sz="2200" dirty="0">
                <a:latin typeface="+mn-lt"/>
              </a:rPr>
              <a:t>Data source reliability</a:t>
            </a:r>
          </a:p>
          <a:p>
            <a:r>
              <a:rPr lang="en-US" sz="2200" dirty="0">
                <a:latin typeface="+mn-lt"/>
              </a:rPr>
              <a:t>Data content accuracy</a:t>
            </a:r>
          </a:p>
          <a:p>
            <a:r>
              <a:rPr lang="en-US" sz="2200" dirty="0">
                <a:latin typeface="+mn-lt"/>
              </a:rPr>
              <a:t>Data </a:t>
            </a:r>
            <a:r>
              <a:rPr lang="en-US" sz="2200" dirty="0" smtClean="0">
                <a:latin typeface="+mn-lt"/>
              </a:rPr>
              <a:t>accessibility</a:t>
            </a:r>
            <a:endParaRPr lang="en-US" sz="2200" dirty="0">
              <a:latin typeface="+mn-lt"/>
            </a:endParaRPr>
          </a:p>
          <a:p>
            <a:r>
              <a:rPr lang="en-US" sz="2200" dirty="0">
                <a:latin typeface="+mn-lt"/>
              </a:rPr>
              <a:t>Data security and data privacy</a:t>
            </a:r>
          </a:p>
          <a:p>
            <a:r>
              <a:rPr lang="en-US" sz="2200" dirty="0">
                <a:latin typeface="+mn-lt"/>
              </a:rPr>
              <a:t>Data richness</a:t>
            </a:r>
          </a:p>
          <a:p>
            <a:r>
              <a:rPr lang="en-US" sz="2200" dirty="0">
                <a:latin typeface="+mn-lt"/>
              </a:rPr>
              <a:t>Data consistency</a:t>
            </a:r>
          </a:p>
          <a:p>
            <a:r>
              <a:rPr lang="en-US" sz="2200" dirty="0">
                <a:latin typeface="+mn-lt"/>
              </a:rPr>
              <a:t>Data currency/data timeliness</a:t>
            </a:r>
          </a:p>
          <a:p>
            <a:r>
              <a:rPr lang="en-US" sz="2200" dirty="0">
                <a:latin typeface="+mn-lt"/>
              </a:rPr>
              <a:t>Data granularity</a:t>
            </a:r>
          </a:p>
          <a:p>
            <a:r>
              <a:rPr lang="en-US" sz="2200" dirty="0">
                <a:latin typeface="+mn-lt"/>
              </a:rPr>
              <a:t>Data validity and data relevancy</a:t>
            </a:r>
          </a:p>
        </p:txBody>
      </p:sp>
    </p:spTree>
    <p:extLst>
      <p:ext uri="{BB962C8B-B14F-4D97-AF65-F5344CB8AC3E}">
        <p14:creationId xmlns:p14="http://schemas.microsoft.com/office/powerpoint/2010/main" val="23900563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Best Practices in Dashboard Design</a:t>
            </a:r>
          </a:p>
        </p:txBody>
      </p:sp>
      <p:sp>
        <p:nvSpPr>
          <p:cNvPr id="3" name="Text Placeholder 2"/>
          <p:cNvSpPr>
            <a:spLocks noGrp="1"/>
          </p:cNvSpPr>
          <p:nvPr>
            <p:ph type="body" idx="1"/>
          </p:nvPr>
        </p:nvSpPr>
        <p:spPr>
          <a:xfrm>
            <a:off x="457200" y="1600200"/>
            <a:ext cx="8229600" cy="4611914"/>
          </a:xfrm>
        </p:spPr>
        <p:txBody>
          <a:bodyPr/>
          <a:lstStyle/>
          <a:p>
            <a:r>
              <a:rPr lang="en-US" sz="2400" dirty="0">
                <a:latin typeface="+mn-lt"/>
              </a:rPr>
              <a:t>Benchmark </a:t>
            </a:r>
            <a:r>
              <a:rPr lang="en-US" sz="2400" dirty="0" smtClean="0">
                <a:latin typeface="+mn-lt"/>
              </a:rPr>
              <a:t>K</a:t>
            </a:r>
            <a:r>
              <a:rPr lang="en-US" sz="100" dirty="0" smtClean="0">
                <a:latin typeface="+mn-lt"/>
              </a:rPr>
              <a:t> </a:t>
            </a:r>
            <a:r>
              <a:rPr lang="en-US" sz="2400" dirty="0" smtClean="0">
                <a:latin typeface="+mn-lt"/>
              </a:rPr>
              <a:t>P</a:t>
            </a:r>
            <a:r>
              <a:rPr lang="en-US" sz="100" dirty="0" smtClean="0">
                <a:latin typeface="+mn-lt"/>
              </a:rPr>
              <a:t> </a:t>
            </a:r>
            <a:r>
              <a:rPr lang="en-US" sz="2400" dirty="0" smtClean="0">
                <a:latin typeface="+mn-lt"/>
              </a:rPr>
              <a:t>I</a:t>
            </a:r>
            <a:r>
              <a:rPr lang="en-US" sz="100" dirty="0" smtClean="0">
                <a:latin typeface="+mn-lt"/>
              </a:rPr>
              <a:t> </a:t>
            </a:r>
            <a:r>
              <a:rPr lang="en-US" sz="2400" dirty="0" smtClean="0">
                <a:latin typeface="+mn-lt"/>
              </a:rPr>
              <a:t>s </a:t>
            </a:r>
            <a:r>
              <a:rPr lang="en-US" sz="2400" dirty="0">
                <a:latin typeface="+mn-lt"/>
              </a:rPr>
              <a:t>with Industry Standards</a:t>
            </a:r>
          </a:p>
          <a:p>
            <a:r>
              <a:rPr lang="en-US" sz="2400" dirty="0">
                <a:latin typeface="+mn-lt"/>
              </a:rPr>
              <a:t>Wrap the Metrics with Contextual Metadata</a:t>
            </a:r>
          </a:p>
          <a:p>
            <a:r>
              <a:rPr lang="en-US" sz="2400" dirty="0">
                <a:latin typeface="+mn-lt"/>
              </a:rPr>
              <a:t>Validate the Design by a Usability Specialist</a:t>
            </a:r>
          </a:p>
          <a:p>
            <a:r>
              <a:rPr lang="en-US" sz="2400" dirty="0">
                <a:latin typeface="+mn-lt"/>
              </a:rPr>
              <a:t>Prioritize and Rank Alerts and </a:t>
            </a:r>
            <a:r>
              <a:rPr lang="en-US" sz="2400" dirty="0" smtClean="0">
                <a:latin typeface="+mn-lt"/>
              </a:rPr>
              <a:t>Exceptions</a:t>
            </a:r>
            <a:endParaRPr lang="en-US" sz="2400" dirty="0">
              <a:latin typeface="+mn-lt"/>
            </a:endParaRPr>
          </a:p>
          <a:p>
            <a:r>
              <a:rPr lang="en-US" sz="2400" dirty="0">
                <a:latin typeface="+mn-lt"/>
              </a:rPr>
              <a:t>Enrich Dashboard with Business-User Comments</a:t>
            </a:r>
          </a:p>
          <a:p>
            <a:r>
              <a:rPr lang="en-US" sz="2400" dirty="0">
                <a:latin typeface="+mn-lt"/>
              </a:rPr>
              <a:t>Present Information in Three Different Levels</a:t>
            </a:r>
          </a:p>
          <a:p>
            <a:r>
              <a:rPr lang="en-US" sz="2400" dirty="0">
                <a:latin typeface="+mn-lt"/>
              </a:rPr>
              <a:t>Pick the Right Visual Constructs</a:t>
            </a:r>
          </a:p>
          <a:p>
            <a:r>
              <a:rPr lang="en-US" sz="2400" dirty="0">
                <a:latin typeface="+mn-lt"/>
              </a:rPr>
              <a:t>Provide for Guided Analytics</a:t>
            </a:r>
          </a:p>
        </p:txBody>
      </p:sp>
    </p:spTree>
    <p:extLst>
      <p:ext uri="{BB962C8B-B14F-4D97-AF65-F5344CB8AC3E}">
        <p14:creationId xmlns:p14="http://schemas.microsoft.com/office/powerpoint/2010/main" val="319534958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 Case </a:t>
            </a:r>
            <a:r>
              <a:rPr lang="en-US" dirty="0" smtClean="0"/>
              <a:t>2.8</a:t>
            </a:r>
            <a:endParaRPr lang="en-US" dirty="0"/>
          </a:p>
        </p:txBody>
      </p:sp>
      <p:sp>
        <p:nvSpPr>
          <p:cNvPr id="3" name="Text Placeholder 2"/>
          <p:cNvSpPr>
            <a:spLocks noGrp="1"/>
          </p:cNvSpPr>
          <p:nvPr>
            <p:ph type="body" idx="1"/>
          </p:nvPr>
        </p:nvSpPr>
        <p:spPr>
          <a:xfrm>
            <a:off x="457200" y="1600200"/>
            <a:ext cx="8126361" cy="4525963"/>
          </a:xfrm>
        </p:spPr>
        <p:txBody>
          <a:bodyPr/>
          <a:lstStyle/>
          <a:p>
            <a:pPr marL="0" indent="0">
              <a:buNone/>
            </a:pPr>
            <a:r>
              <a:rPr lang="en-US" sz="2400" b="1" dirty="0">
                <a:latin typeface="+mn-lt"/>
              </a:rPr>
              <a:t>Visual Analytics Helps Energy Supplier Make Better Connections</a:t>
            </a:r>
            <a:endParaRPr lang="en-US" sz="2400" b="1" dirty="0" smtClean="0">
              <a:latin typeface="+mn-lt"/>
            </a:endParaRPr>
          </a:p>
          <a:p>
            <a:pPr marL="0" indent="0">
              <a:buNone/>
            </a:pPr>
            <a:r>
              <a:rPr lang="en-US" sz="2400" b="1" dirty="0" smtClean="0">
                <a:latin typeface="+mn-lt"/>
              </a:rPr>
              <a:t>Questions </a:t>
            </a:r>
            <a:r>
              <a:rPr lang="en-US" sz="2400" b="1" dirty="0">
                <a:latin typeface="+mn-lt"/>
              </a:rPr>
              <a:t>for Discussion</a:t>
            </a:r>
          </a:p>
          <a:p>
            <a:pPr marL="432000" indent="-432000">
              <a:buFont typeface="+mj-lt"/>
              <a:buAutoNum type="arabicPeriod"/>
            </a:pPr>
            <a:r>
              <a:rPr lang="en-US" sz="2400" dirty="0">
                <a:latin typeface="+mn-lt"/>
              </a:rPr>
              <a:t>Why do you think energy supply companies are among the prime users of information visualization tools?</a:t>
            </a:r>
          </a:p>
          <a:p>
            <a:pPr marL="432000" indent="-432000">
              <a:buFont typeface="+mj-lt"/>
              <a:buAutoNum type="arabicPeriod"/>
            </a:pPr>
            <a:r>
              <a:rPr lang="en-US" sz="2400" dirty="0">
                <a:latin typeface="+mn-lt"/>
              </a:rPr>
              <a:t>How did Electrabel use information visualization for the single version of the truth?</a:t>
            </a:r>
          </a:p>
          <a:p>
            <a:pPr marL="432000" indent="-432000">
              <a:buFont typeface="+mj-lt"/>
              <a:buAutoNum type="arabicPeriod"/>
            </a:pPr>
            <a:r>
              <a:rPr lang="en-US" sz="2400" dirty="0">
                <a:latin typeface="+mn-lt"/>
              </a:rPr>
              <a:t>What were their challenges, the proposed solution, and the obtained results?</a:t>
            </a:r>
          </a:p>
        </p:txBody>
      </p:sp>
    </p:spTree>
    <p:extLst>
      <p:ext uri="{BB962C8B-B14F-4D97-AF65-F5344CB8AC3E}">
        <p14:creationId xmlns:p14="http://schemas.microsoft.com/office/powerpoint/2010/main" val="146776842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 of Chapter 2</a:t>
            </a:r>
          </a:p>
        </p:txBody>
      </p:sp>
      <p:sp>
        <p:nvSpPr>
          <p:cNvPr id="3" name="Text Placeholder 2"/>
          <p:cNvSpPr>
            <a:spLocks noGrp="1"/>
          </p:cNvSpPr>
          <p:nvPr>
            <p:ph type="body" idx="1"/>
          </p:nvPr>
        </p:nvSpPr>
        <p:spPr>
          <a:xfrm>
            <a:off x="457200" y="1600200"/>
            <a:ext cx="8229600" cy="3945194"/>
          </a:xfrm>
        </p:spPr>
        <p:txBody>
          <a:bodyPr/>
          <a:lstStyle/>
          <a:p>
            <a:r>
              <a:rPr lang="en-US" sz="2400" dirty="0">
                <a:latin typeface="+mn-lt"/>
              </a:rPr>
              <a:t>Questions / Comments</a:t>
            </a:r>
          </a:p>
        </p:txBody>
      </p:sp>
    </p:spTree>
    <p:extLst>
      <p:ext uri="{BB962C8B-B14F-4D97-AF65-F5344CB8AC3E}">
        <p14:creationId xmlns:p14="http://schemas.microsoft.com/office/powerpoint/2010/main" val="16515283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lt2"/>
                </a:solidFill>
              </a:rPr>
              <a:t>Copyright</a:t>
            </a:r>
            <a:endParaRPr lang="en-US" dirty="0"/>
          </a:p>
        </p:txBody>
      </p:sp>
      <p:pic>
        <p:nvPicPr>
          <p:cNvPr id="4"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srcRect/>
          <a:stretch>
            <a:fillRect/>
          </a:stretch>
        </p:blipFill>
        <p:spPr bwMode="auto">
          <a:xfrm>
            <a:off x="860425" y="2192109"/>
            <a:ext cx="7423150" cy="2438400"/>
          </a:xfrm>
          <a:prstGeom prst="rect">
            <a:avLst/>
          </a:prstGeom>
          <a:noFill/>
          <a:ln w="9525">
            <a:noFill/>
            <a:miter lim="800000"/>
            <a:headEnd/>
            <a:tailEnd/>
          </a:ln>
        </p:spPr>
      </p:pic>
    </p:spTree>
    <p:extLst>
      <p:ext uri="{BB962C8B-B14F-4D97-AF65-F5344CB8AC3E}">
        <p14:creationId xmlns:p14="http://schemas.microsoft.com/office/powerpoint/2010/main" val="964361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Simple Taxonomy of </a:t>
            </a:r>
            <a:r>
              <a:rPr lang="en-US" dirty="0" smtClean="0"/>
              <a:t>Data</a:t>
            </a:r>
            <a:r>
              <a:rPr lang="en-US" sz="2000" dirty="0" smtClean="0"/>
              <a:t> </a:t>
            </a:r>
            <a:r>
              <a:rPr lang="en-US" sz="2000" b="0" dirty="0" smtClean="0"/>
              <a:t>(1 of 2)</a:t>
            </a:r>
            <a:endParaRPr lang="en-US" sz="2000" b="0" dirty="0"/>
          </a:p>
        </p:txBody>
      </p:sp>
      <p:sp>
        <p:nvSpPr>
          <p:cNvPr id="3" name="Text Placeholder 2"/>
          <p:cNvSpPr>
            <a:spLocks noGrp="1"/>
          </p:cNvSpPr>
          <p:nvPr>
            <p:ph type="body" idx="1"/>
          </p:nvPr>
        </p:nvSpPr>
        <p:spPr/>
        <p:txBody>
          <a:bodyPr/>
          <a:lstStyle/>
          <a:p>
            <a:r>
              <a:rPr lang="en-US" sz="2400" dirty="0">
                <a:latin typeface="+mn-lt"/>
              </a:rPr>
              <a:t>Data (datum—singular form of data): facts</a:t>
            </a:r>
          </a:p>
          <a:p>
            <a:r>
              <a:rPr lang="en-US" sz="2400" dirty="0">
                <a:latin typeface="+mn-lt"/>
              </a:rPr>
              <a:t>Structured data</a:t>
            </a:r>
          </a:p>
          <a:p>
            <a:pPr marL="741600" lvl="1" indent="-284400"/>
            <a:r>
              <a:rPr lang="en-US" sz="2400" dirty="0" smtClean="0">
                <a:latin typeface="+mn-lt"/>
              </a:rPr>
              <a:t>Targeted for computers to process</a:t>
            </a:r>
          </a:p>
          <a:p>
            <a:pPr marL="741600" lvl="1" indent="-284400"/>
            <a:r>
              <a:rPr lang="en-US" sz="2400" dirty="0" smtClean="0">
                <a:latin typeface="+mn-lt"/>
              </a:rPr>
              <a:t>Numeric versus nominal</a:t>
            </a:r>
            <a:endParaRPr lang="en-US" sz="2400" dirty="0">
              <a:latin typeface="+mn-lt"/>
            </a:endParaRPr>
          </a:p>
          <a:p>
            <a:r>
              <a:rPr lang="en-US" sz="2400" dirty="0">
                <a:latin typeface="+mn-lt"/>
              </a:rPr>
              <a:t>Unstructured/textual data</a:t>
            </a:r>
          </a:p>
          <a:p>
            <a:pPr marL="741600" lvl="1" indent="-284400"/>
            <a:r>
              <a:rPr lang="en-US" sz="2400" dirty="0">
                <a:latin typeface="+mn-lt"/>
              </a:rPr>
              <a:t>Targeted for humans to process/digest</a:t>
            </a:r>
          </a:p>
          <a:p>
            <a:r>
              <a:rPr lang="en-US" sz="2400" dirty="0">
                <a:latin typeface="+mn-lt"/>
              </a:rPr>
              <a:t>Semi-structured data?</a:t>
            </a:r>
          </a:p>
          <a:p>
            <a:pPr marL="741600" lvl="1" indent="-284400"/>
            <a:r>
              <a:rPr lang="en-US" sz="2400" dirty="0" smtClean="0">
                <a:latin typeface="+mn-lt"/>
              </a:rPr>
              <a:t>X</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L</a:t>
            </a:r>
            <a:r>
              <a:rPr lang="en-US" sz="2400" dirty="0">
                <a:latin typeface="+mn-lt"/>
              </a:rPr>
              <a:t>, </a:t>
            </a:r>
            <a:r>
              <a:rPr lang="en-US" sz="2400" dirty="0" smtClean="0">
                <a:latin typeface="+mn-lt"/>
              </a:rPr>
              <a:t>H</a:t>
            </a:r>
            <a:r>
              <a:rPr lang="en-US" sz="100" dirty="0" smtClean="0">
                <a:latin typeface="+mn-lt"/>
              </a:rPr>
              <a:t> </a:t>
            </a:r>
            <a:r>
              <a:rPr lang="en-US" sz="2400" dirty="0" smtClean="0">
                <a:latin typeface="+mn-lt"/>
              </a:rPr>
              <a:t>T</a:t>
            </a:r>
            <a:r>
              <a:rPr lang="en-US" sz="100" dirty="0" smtClean="0">
                <a:latin typeface="+mn-lt"/>
              </a:rPr>
              <a:t> </a:t>
            </a:r>
            <a:r>
              <a:rPr lang="en-US" sz="2400" dirty="0" smtClean="0">
                <a:latin typeface="+mn-lt"/>
              </a:rPr>
              <a:t>M</a:t>
            </a:r>
            <a:r>
              <a:rPr lang="en-US" sz="100" dirty="0" smtClean="0">
                <a:latin typeface="+mn-lt"/>
              </a:rPr>
              <a:t> </a:t>
            </a:r>
            <a:r>
              <a:rPr lang="en-US" sz="2400" dirty="0" smtClean="0">
                <a:latin typeface="+mn-lt"/>
              </a:rPr>
              <a:t>L</a:t>
            </a:r>
            <a:r>
              <a:rPr lang="en-US" sz="2400" dirty="0">
                <a:latin typeface="+mn-lt"/>
              </a:rPr>
              <a:t>, Log files, etc.</a:t>
            </a:r>
          </a:p>
          <a:p>
            <a:r>
              <a:rPr lang="en-US" sz="2400" dirty="0">
                <a:latin typeface="+mn-lt"/>
              </a:rPr>
              <a:t>Data taxonomy…</a:t>
            </a:r>
          </a:p>
        </p:txBody>
      </p:sp>
    </p:spTree>
    <p:extLst>
      <p:ext uri="{BB962C8B-B14F-4D97-AF65-F5344CB8AC3E}">
        <p14:creationId xmlns:p14="http://schemas.microsoft.com/office/powerpoint/2010/main" val="2218686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8096"/>
            <a:ext cx="8229600" cy="1066799"/>
          </a:xfrm>
        </p:spPr>
        <p:txBody>
          <a:bodyPr anchor="b"/>
          <a:lstStyle/>
          <a:p>
            <a:r>
              <a:rPr lang="en-US" dirty="0"/>
              <a:t>A Simple Taxonomy of </a:t>
            </a:r>
            <a:r>
              <a:rPr lang="en-US" dirty="0" smtClean="0"/>
              <a:t>Data</a:t>
            </a:r>
            <a:r>
              <a:rPr lang="en-US" sz="2000" dirty="0"/>
              <a:t> </a:t>
            </a:r>
            <a:r>
              <a:rPr lang="en-US" sz="2000" b="0" dirty="0" smtClean="0"/>
              <a:t>(2 </a:t>
            </a:r>
            <a:r>
              <a:rPr lang="en-US" sz="2000" b="0" dirty="0"/>
              <a:t>of 2)</a:t>
            </a:r>
          </a:p>
        </p:txBody>
      </p:sp>
      <p:pic>
        <p:nvPicPr>
          <p:cNvPr id="4" name="Picture 3" descr="A flowchart shows a simple taxonomy of data. Data in analytics are either structured data, or unstructured or semi structured data. Structured Data include Categorical, nominal and ordinal, or numerical, interval and ratio. Unstructured or semi structured data include textual, multimedia, such as images, audio, and video, and X M L and J S O N."/>
          <p:cNvPicPr>
            <a:picLocks noChangeAspect="1"/>
          </p:cNvPicPr>
          <p:nvPr/>
        </p:nvPicPr>
        <p:blipFill>
          <a:blip r:embed="rId2"/>
          <a:stretch>
            <a:fillRect/>
          </a:stretch>
        </p:blipFill>
        <p:spPr>
          <a:xfrm>
            <a:off x="763650" y="1536803"/>
            <a:ext cx="7616699" cy="4748213"/>
          </a:xfrm>
          <a:prstGeom prst="rect">
            <a:avLst/>
          </a:prstGeom>
        </p:spPr>
      </p:pic>
    </p:spTree>
    <p:extLst>
      <p:ext uri="{BB962C8B-B14F-4D97-AF65-F5344CB8AC3E}">
        <p14:creationId xmlns:p14="http://schemas.microsoft.com/office/powerpoint/2010/main" val="1722571476"/>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8760</TotalTime>
  <Words>3023</Words>
  <Application>Microsoft Office PowerPoint</Application>
  <PresentationFormat>On-screen Show (4:3)</PresentationFormat>
  <Paragraphs>404</Paragraphs>
  <Slides>73</Slides>
  <Notes>3</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73</vt:i4>
      </vt:variant>
    </vt:vector>
  </HeadingPairs>
  <TitlesOfParts>
    <vt:vector size="81" baseType="lpstr">
      <vt:lpstr>Arial</vt:lpstr>
      <vt:lpstr>Noto Sans Symbols</vt:lpstr>
      <vt:lpstr>Times New Roman</vt:lpstr>
      <vt:lpstr>Verdana</vt:lpstr>
      <vt:lpstr>Wingdings</vt:lpstr>
      <vt:lpstr>508 Lecture</vt:lpstr>
      <vt:lpstr>1_508 Lecture</vt:lpstr>
      <vt:lpstr>Equation</vt:lpstr>
      <vt:lpstr>Business Intelligence, Analytics, and Data Science: A Managerial Perspective</vt:lpstr>
      <vt:lpstr>Learning Objectives (1 of 2)</vt:lpstr>
      <vt:lpstr>Learning Objectives (2 of 2)</vt:lpstr>
      <vt:lpstr>Opening Vignette</vt:lpstr>
      <vt:lpstr>The Nature of Data (1 of 2)</vt:lpstr>
      <vt:lpstr>The Nature of Data (2 of 2)</vt:lpstr>
      <vt:lpstr>Metrics for Analytics Ready Data</vt:lpstr>
      <vt:lpstr>A Simple Taxonomy of Data (1 of 2)</vt:lpstr>
      <vt:lpstr>A Simple Taxonomy of Data (2 of 2)</vt:lpstr>
      <vt:lpstr>Application Case 2.1</vt:lpstr>
      <vt:lpstr>The Art and Science of Data Preprocessing (1 of 2)</vt:lpstr>
      <vt:lpstr>The Art and Science of Data Preprocessing (2 of 2)</vt:lpstr>
      <vt:lpstr>Data Preprocessing Tasks and Methods (1 of 3)</vt:lpstr>
      <vt:lpstr>Data Preprocessing Tasks and Methods (2 of 3)</vt:lpstr>
      <vt:lpstr>Data Preprocessing Tasks and Methods (3 of 3)</vt:lpstr>
      <vt:lpstr>Application Case 2.2 (1 of 6)</vt:lpstr>
      <vt:lpstr>Application Case 2.2 (2 of 6)</vt:lpstr>
      <vt:lpstr>Application Case 2.2 (3 of 6)</vt:lpstr>
      <vt:lpstr>Application Case 2.2 (4 of 6)</vt:lpstr>
      <vt:lpstr>Application Case 2.2 (5 of 6)</vt:lpstr>
      <vt:lpstr>Application Case 2.2 (6 of 6)</vt:lpstr>
      <vt:lpstr>Statistical Modeling for Business Analytics (1 of 2)</vt:lpstr>
      <vt:lpstr>Statistical Modeling for Business Analytics (2 of 2)</vt:lpstr>
      <vt:lpstr>Descriptive Statistics Measures of Centrality Tendency</vt:lpstr>
      <vt:lpstr>Descriptive Statistics Measures of Dispersion (1 of 2)</vt:lpstr>
      <vt:lpstr>Descriptive Statistics Measures of Dispersion (2 of 2)</vt:lpstr>
      <vt:lpstr>Descriptive Statistics Shape of a Distribution</vt:lpstr>
      <vt:lpstr>Relationship Between Dispersion and Shape Properties</vt:lpstr>
      <vt:lpstr>Technology Insights 2.1 (1 of 2)</vt:lpstr>
      <vt:lpstr>Technology Insights 2.1 (2 of 2)</vt:lpstr>
      <vt:lpstr>Application Case 2.3</vt:lpstr>
      <vt:lpstr>Regression Modeling for Inferential Statistics</vt:lpstr>
      <vt:lpstr>Regression Modeling (1 of 3)</vt:lpstr>
      <vt:lpstr>Regression Modeling (2 of 3)</vt:lpstr>
      <vt:lpstr>Regression Modeling (3 of 3)</vt:lpstr>
      <vt:lpstr>Process of Developing a Regression Model</vt:lpstr>
      <vt:lpstr>Regression Modeling Assumptions</vt:lpstr>
      <vt:lpstr>Logistic Regression Modeling (1 of 2)</vt:lpstr>
      <vt:lpstr>Logistic Regression Modeling (2 of 2)</vt:lpstr>
      <vt:lpstr>Application Case 2.4 (1 of 6)</vt:lpstr>
      <vt:lpstr>Application Case 2.4 (2 of 6)</vt:lpstr>
      <vt:lpstr>Application Case 2.4 (3 of 6)</vt:lpstr>
      <vt:lpstr>Application Case 2.4 (4 of 6)</vt:lpstr>
      <vt:lpstr>Application Case 2.4 (5 of 6)</vt:lpstr>
      <vt:lpstr>Application Case 2.4 (6 of 6)</vt:lpstr>
      <vt:lpstr>Time Series Forecasting</vt:lpstr>
      <vt:lpstr>Business Reporting Definitions and Concepts</vt:lpstr>
      <vt:lpstr>What is a Business Report?</vt:lpstr>
      <vt:lpstr>Business Reporting</vt:lpstr>
      <vt:lpstr>Types of Business Reports</vt:lpstr>
      <vt:lpstr>Application Case 2.5</vt:lpstr>
      <vt:lpstr>Data Visualization</vt:lpstr>
      <vt:lpstr>A Brief History of Data Visualization</vt:lpstr>
      <vt:lpstr>The First Pie Chart Created by William Playfair in 1801</vt:lpstr>
      <vt:lpstr>Decimation of Napoleon’s Army During the 1812 Russian Campaign</vt:lpstr>
      <vt:lpstr>Application Case 2.6</vt:lpstr>
      <vt:lpstr>Which Chart or Graph Should You Use?</vt:lpstr>
      <vt:lpstr>An Example Gapminder Chart Wealth and Health of Nations</vt:lpstr>
      <vt:lpstr>The Emergence of Data Visualization and Visual Analytics (1 of 2)</vt:lpstr>
      <vt:lpstr>The Emergence of Data Visualization and Visual Analytics (2 of 2)</vt:lpstr>
      <vt:lpstr>Visual Analytics</vt:lpstr>
      <vt:lpstr>Visual Analytics by S A S Institute (1 of 2)</vt:lpstr>
      <vt:lpstr>Visual Analytics by S A S Institute (2 of 2)</vt:lpstr>
      <vt:lpstr>Technology Insight 2.3</vt:lpstr>
      <vt:lpstr>Performance Dashboards (1 of 4)</vt:lpstr>
      <vt:lpstr>Performance Dashboards (2 of 4)</vt:lpstr>
      <vt:lpstr>Application Case 2.7</vt:lpstr>
      <vt:lpstr>Performance Dashboards (3 of 4)</vt:lpstr>
      <vt:lpstr>Performance Dashboards (4 of 4)</vt:lpstr>
      <vt:lpstr>Best Practices in Dashboard Design</vt:lpstr>
      <vt:lpstr>Application Case 2.8</vt:lpstr>
      <vt:lpstr>End of Chapter 2</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Intelligence, Analytics, and Data Science: A Managerial Perspective, 4e</dc:title>
  <dc:subject>MIS</dc:subject>
  <dc:creator>Sharda/Delen/Turban</dc:creator>
  <cp:keywords>Business Intelligence, Analytics, and Data Science</cp:keywords>
  <cp:lastModifiedBy>Windows User</cp:lastModifiedBy>
  <cp:revision>1420</cp:revision>
  <dcterms:modified xsi:type="dcterms:W3CDTF">2018-02-07T05:36:20Z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